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578" r:id="rId5"/>
    <p:sldId id="3880" r:id="rId6"/>
    <p:sldId id="5647" r:id="rId7"/>
    <p:sldId id="5626" r:id="rId8"/>
    <p:sldId id="5633" r:id="rId9"/>
    <p:sldId id="5637" r:id="rId10"/>
    <p:sldId id="5649" r:id="rId11"/>
    <p:sldId id="5632" r:id="rId12"/>
    <p:sldId id="5635" r:id="rId13"/>
    <p:sldId id="5638" r:id="rId14"/>
    <p:sldId id="5642" r:id="rId15"/>
    <p:sldId id="5643" r:id="rId16"/>
    <p:sldId id="5650" r:id="rId17"/>
    <p:sldId id="5644" r:id="rId18"/>
    <p:sldId id="5648" r:id="rId19"/>
    <p:sldId id="5636" r:id="rId20"/>
    <p:sldId id="5639" r:id="rId21"/>
    <p:sldId id="3887" r:id="rId22"/>
    <p:sldId id="1082" r:id="rId23"/>
    <p:sldId id="1085" r:id="rId24"/>
    <p:sldId id="512" r:id="rId25"/>
    <p:sldId id="5640" r:id="rId26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454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218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1870B9"/>
    <a:srgbClr val="D9D9D9"/>
    <a:srgbClr val="6F2C91"/>
    <a:srgbClr val="666666"/>
    <a:srgbClr val="97BE35"/>
    <a:srgbClr val="F38F20"/>
    <a:srgbClr val="F7CF2B"/>
    <a:srgbClr val="28A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18F650-A498-44E1-9163-9B69DC3FDFE4}" v="3" dt="2020-10-16T13:34:28.774"/>
    <p1510:client id="{EC9E5783-8609-4588-910E-FA4E9332D18A}" v="15" dt="2020-10-13T08:16:13.406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7736" autoAdjust="0"/>
  </p:normalViewPr>
  <p:slideViewPr>
    <p:cSldViewPr snapToGrid="0">
      <p:cViewPr varScale="1">
        <p:scale>
          <a:sx n="32" d="100"/>
          <a:sy n="32" d="100"/>
        </p:scale>
        <p:origin x="820" y="-260"/>
      </p:cViewPr>
      <p:guideLst>
        <p:guide orient="horz" pos="403"/>
        <p:guide orient="horz" pos="2592"/>
        <p:guide orient="horz" pos="454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218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hotak, Tina" userId="809ff855-2e74-42fb-9a76-6342372d328d" providerId="ADAL" clId="{F55AE41F-1B86-417C-80F7-17854425D5BA}"/>
    <pc:docChg chg="custSel modSld">
      <pc:chgData name="Lhotak, Tina" userId="809ff855-2e74-42fb-9a76-6342372d328d" providerId="ADAL" clId="{F55AE41F-1B86-417C-80F7-17854425D5BA}" dt="2020-10-13T19:24:13.581" v="15" actId="313"/>
      <pc:docMkLst>
        <pc:docMk/>
      </pc:docMkLst>
      <pc:sldChg chg="modNotesTx">
        <pc:chgData name="Lhotak, Tina" userId="809ff855-2e74-42fb-9a76-6342372d328d" providerId="ADAL" clId="{F55AE41F-1B86-417C-80F7-17854425D5BA}" dt="2020-10-13T19:23:30.353" v="8" actId="313"/>
        <pc:sldMkLst>
          <pc:docMk/>
          <pc:sldMk cId="1150074430" sldId="512"/>
        </pc:sldMkLst>
      </pc:sldChg>
      <pc:sldChg chg="modNotesTx">
        <pc:chgData name="Lhotak, Tina" userId="809ff855-2e74-42fb-9a76-6342372d328d" providerId="ADAL" clId="{F55AE41F-1B86-417C-80F7-17854425D5BA}" dt="2020-10-13T19:19:49.616" v="0" actId="313"/>
        <pc:sldMkLst>
          <pc:docMk/>
          <pc:sldMk cId="1148593565" sldId="578"/>
        </pc:sldMkLst>
      </pc:sldChg>
      <pc:sldChg chg="modNotesTx">
        <pc:chgData name="Lhotak, Tina" userId="809ff855-2e74-42fb-9a76-6342372d328d" providerId="ADAL" clId="{F55AE41F-1B86-417C-80F7-17854425D5BA}" dt="2020-10-13T19:23:28.383" v="7" actId="313"/>
        <pc:sldMkLst>
          <pc:docMk/>
          <pc:sldMk cId="1680138236" sldId="3887"/>
        </pc:sldMkLst>
      </pc:sldChg>
      <pc:sldChg chg="modNotesTx">
        <pc:chgData name="Lhotak, Tina" userId="809ff855-2e74-42fb-9a76-6342372d328d" providerId="ADAL" clId="{F55AE41F-1B86-417C-80F7-17854425D5BA}" dt="2020-10-13T19:23:18.656" v="3" actId="313"/>
        <pc:sldMkLst>
          <pc:docMk/>
          <pc:sldMk cId="411051338" sldId="5636"/>
        </pc:sldMkLst>
      </pc:sldChg>
      <pc:sldChg chg="modNotesTx">
        <pc:chgData name="Lhotak, Tina" userId="809ff855-2e74-42fb-9a76-6342372d328d" providerId="ADAL" clId="{F55AE41F-1B86-417C-80F7-17854425D5BA}" dt="2020-10-13T19:22:45.083" v="1" actId="313"/>
        <pc:sldMkLst>
          <pc:docMk/>
          <pc:sldMk cId="3831295857" sldId="5637"/>
        </pc:sldMkLst>
      </pc:sldChg>
      <pc:sldChg chg="modNotesTx">
        <pc:chgData name="Lhotak, Tina" userId="809ff855-2e74-42fb-9a76-6342372d328d" providerId="ADAL" clId="{F55AE41F-1B86-417C-80F7-17854425D5BA}" dt="2020-10-13T19:22:54.618" v="2" actId="313"/>
        <pc:sldMkLst>
          <pc:docMk/>
          <pc:sldMk cId="2741923760" sldId="5638"/>
        </pc:sldMkLst>
      </pc:sldChg>
      <pc:sldChg chg="modNotesTx">
        <pc:chgData name="Lhotak, Tina" userId="809ff855-2e74-42fb-9a76-6342372d328d" providerId="ADAL" clId="{F55AE41F-1B86-417C-80F7-17854425D5BA}" dt="2020-10-13T19:23:20.280" v="4" actId="313"/>
        <pc:sldMkLst>
          <pc:docMk/>
          <pc:sldMk cId="2096545024" sldId="5639"/>
        </pc:sldMkLst>
      </pc:sldChg>
      <pc:sldChg chg="modSp">
        <pc:chgData name="Lhotak, Tina" userId="809ff855-2e74-42fb-9a76-6342372d328d" providerId="ADAL" clId="{F55AE41F-1B86-417C-80F7-17854425D5BA}" dt="2020-10-13T19:23:49.765" v="10" actId="2"/>
        <pc:sldMkLst>
          <pc:docMk/>
          <pc:sldMk cId="4266334365" sldId="5642"/>
        </pc:sldMkLst>
        <pc:spChg chg="mod">
          <ac:chgData name="Lhotak, Tina" userId="809ff855-2e74-42fb-9a76-6342372d328d" providerId="ADAL" clId="{F55AE41F-1B86-417C-80F7-17854425D5BA}" dt="2020-10-13T19:23:49.765" v="10" actId="2"/>
          <ac:spMkLst>
            <pc:docMk/>
            <pc:sldMk cId="4266334365" sldId="5642"/>
            <ac:spMk id="36" creationId="{8CD6D5B3-F31D-468B-9399-11BB04D0A72A}"/>
          </ac:spMkLst>
        </pc:spChg>
      </pc:sldChg>
      <pc:sldChg chg="modNotesTx">
        <pc:chgData name="Lhotak, Tina" userId="809ff855-2e74-42fb-9a76-6342372d328d" providerId="ADAL" clId="{F55AE41F-1B86-417C-80F7-17854425D5BA}" dt="2020-10-13T19:23:58.459" v="13" actId="313"/>
        <pc:sldMkLst>
          <pc:docMk/>
          <pc:sldMk cId="3522160895" sldId="5643"/>
        </pc:sldMkLst>
      </pc:sldChg>
      <pc:sldChg chg="modNotesTx">
        <pc:chgData name="Lhotak, Tina" userId="809ff855-2e74-42fb-9a76-6342372d328d" providerId="ADAL" clId="{F55AE41F-1B86-417C-80F7-17854425D5BA}" dt="2020-10-13T19:24:13.581" v="15" actId="313"/>
        <pc:sldMkLst>
          <pc:docMk/>
          <pc:sldMk cId="3918291441" sldId="5644"/>
        </pc:sldMkLst>
      </pc:sldChg>
      <pc:sldChg chg="modSp">
        <pc:chgData name="Lhotak, Tina" userId="809ff855-2e74-42fb-9a76-6342372d328d" providerId="ADAL" clId="{F55AE41F-1B86-417C-80F7-17854425D5BA}" dt="2020-10-13T19:23:37.140" v="9" actId="2"/>
        <pc:sldMkLst>
          <pc:docMk/>
          <pc:sldMk cId="761997107" sldId="5649"/>
        </pc:sldMkLst>
        <pc:spChg chg="mod">
          <ac:chgData name="Lhotak, Tina" userId="809ff855-2e74-42fb-9a76-6342372d328d" providerId="ADAL" clId="{F55AE41F-1B86-417C-80F7-17854425D5BA}" dt="2020-10-13T19:23:37.140" v="9" actId="2"/>
          <ac:spMkLst>
            <pc:docMk/>
            <pc:sldMk cId="761997107" sldId="5649"/>
            <ac:spMk id="11" creationId="{0E6CA8D3-8CCA-4EFC-92AC-74D6A2F966D4}"/>
          </ac:spMkLst>
        </pc:spChg>
      </pc:sldChg>
    </pc:docChg>
  </pc:docChgLst>
  <pc:docChgLst>
    <pc:chgData name="Furth, Victor" userId="S::victor.furth@dxc.com::24f2fd8d-4371-4281-bc9a-1b637ce6807b" providerId="AD" clId="Web-{3718F650-A498-44E1-9163-9B69DC3FDFE4}"/>
    <pc:docChg chg="modSld">
      <pc:chgData name="Furth, Victor" userId="S::victor.furth@dxc.com::24f2fd8d-4371-4281-bc9a-1b637ce6807b" providerId="AD" clId="Web-{3718F650-A498-44E1-9163-9B69DC3FDFE4}" dt="2020-10-16T13:34:28.774" v="2" actId="14100"/>
      <pc:docMkLst>
        <pc:docMk/>
      </pc:docMkLst>
      <pc:sldChg chg="modSp">
        <pc:chgData name="Furth, Victor" userId="S::victor.furth@dxc.com::24f2fd8d-4371-4281-bc9a-1b637ce6807b" providerId="AD" clId="Web-{3718F650-A498-44E1-9163-9B69DC3FDFE4}" dt="2020-10-16T13:34:28.774" v="2" actId="14100"/>
        <pc:sldMkLst>
          <pc:docMk/>
          <pc:sldMk cId="2974659255" sldId="5632"/>
        </pc:sldMkLst>
        <pc:picChg chg="mod">
          <ac:chgData name="Furth, Victor" userId="S::victor.furth@dxc.com::24f2fd8d-4371-4281-bc9a-1b637ce6807b" providerId="AD" clId="Web-{3718F650-A498-44E1-9163-9B69DC3FDFE4}" dt="2020-10-16T13:34:28.774" v="2" actId="14100"/>
          <ac:picMkLst>
            <pc:docMk/>
            <pc:sldMk cId="2974659255" sldId="5632"/>
            <ac:picMk id="2050" creationId="{4181842E-9D0D-4D54-8212-3A5482B76B5E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10/16/2020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10/16/2020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architect and AI enthusiast. </a:t>
            </a:r>
          </a:p>
          <a:p>
            <a:r>
              <a:rPr lang="en-US" dirty="0"/>
              <a:t>Work in the Smart Places and Things department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965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/>
              <a:t>Multilabel weather recognition AI model: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Input X: image of overview camera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Output Y: heavy rain / fog / clear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Machine vision task: multilabel classification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134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Another way to look at it: TOOLS to find where AI can be used.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Business process re-engineering with AI. </a:t>
            </a:r>
            <a:r>
              <a:rPr lang="en-US" dirty="0"/>
              <a:t>Business process redesign / re-engineering (</a:t>
            </a:r>
            <a:r>
              <a:rPr lang="en-US" b="1" dirty="0"/>
              <a:t>Hammer en Champy</a:t>
            </a:r>
            <a:r>
              <a:rPr lang="en-US" dirty="0"/>
              <a:t>) used to be with automation (arithmetic) in mind. We can do the same with AI (prediction) in mind.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342900" marR="0" lvl="0" indent="-34290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look for individual </a:t>
            </a:r>
            <a:r>
              <a:rPr lang="en-US" b="1" dirty="0"/>
              <a:t>DECISIONS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</a:t>
            </a:r>
          </a:p>
          <a:p>
            <a:pPr marL="342900" marR="0" lvl="0" indent="-34290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Because </a:t>
            </a:r>
            <a:r>
              <a:rPr lang="en-US" b="1" dirty="0">
                <a:sym typeface="Wingdings" panose="05000000000000000000" pitchFamily="2" charset="2"/>
              </a:rPr>
              <a:t>prediction is input for decision making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Example within DXC:</a:t>
            </a:r>
          </a:p>
          <a:p>
            <a:r>
              <a:rPr lang="en-US" dirty="0"/>
              <a:t>- Decision: do we want to peruse a bid on not.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967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each decision fill in the AI Canvas: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Top row describes components of the decision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steps: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prediction: what predictions are necessary for the decision. -&gt; probability of winning the bid yes/no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judgement: pursue bid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action: start the bid process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outcome: higher win rate.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Bottom row describes the data for the AI model to make the prediction: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data: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training: do we have data to train the AI model with. I.e. do we have examples X and corresponding correct answers Y? That correlate with each other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input: do we have data to predict with when the AI model is trained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feedback: data to further train with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43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b="0" dirty="0"/>
              <a:t>Neural net architecture supported by notebook?</a:t>
            </a:r>
          </a:p>
          <a:p>
            <a:pPr marL="342900" indent="-342900">
              <a:buFontTx/>
              <a:buChar char="-"/>
            </a:pPr>
            <a:endParaRPr lang="en-US" b="0" dirty="0"/>
          </a:p>
          <a:p>
            <a:pPr marL="342900" indent="-342900">
              <a:buFontTx/>
              <a:buChar char="-"/>
            </a:pPr>
            <a:r>
              <a:rPr lang="en-US" b="0" dirty="0"/>
              <a:t>Better not use complex Natural Language processing or complex machine vision tasks</a:t>
            </a:r>
          </a:p>
          <a:p>
            <a:pPr marL="342900" indent="-342900">
              <a:buFontTx/>
              <a:buChar char="-"/>
            </a:pPr>
            <a:endParaRPr lang="en-US" b="0" dirty="0"/>
          </a:p>
          <a:p>
            <a:pPr marL="342900" indent="-342900">
              <a:buFontTx/>
              <a:buChar char="-"/>
            </a:pPr>
            <a:r>
              <a:rPr lang="en-US" b="0" dirty="0"/>
              <a:t>The goal of the bootcamp is to get your first AI model up and running.</a:t>
            </a:r>
          </a:p>
          <a:p>
            <a:pPr marL="1074420" lvl="1" indent="-342900">
              <a:buFontTx/>
              <a:buChar char="-"/>
            </a:pPr>
            <a:r>
              <a:rPr lang="en-US" dirty="0"/>
              <a:t>Suggest to start with basic tabular data (for input X) or</a:t>
            </a:r>
          </a:p>
          <a:p>
            <a:endParaRPr lang="en-US" dirty="0"/>
          </a:p>
          <a:p>
            <a:r>
              <a:rPr lang="en-GB" dirty="0"/>
              <a:t>If you want to do a machine vision project task as </a:t>
            </a:r>
            <a:r>
              <a:rPr lang="en-GB" b="1" dirty="0"/>
              <a:t>project topic</a:t>
            </a:r>
            <a:r>
              <a:rPr lang="en-GB" dirty="0"/>
              <a:t>. Take a </a:t>
            </a:r>
            <a:r>
              <a:rPr lang="en-GB" b="1" dirty="0"/>
              <a:t>classification </a:t>
            </a:r>
            <a:r>
              <a:rPr lang="en-GB" dirty="0"/>
              <a:t>task </a:t>
            </a:r>
          </a:p>
          <a:p>
            <a:r>
              <a:rPr lang="en-GB" dirty="0"/>
              <a:t>Because labelling a classification dataset is do-able. Object detection and segmentation takes more effort.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44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your attention and </a:t>
            </a:r>
          </a:p>
          <a:p>
            <a:r>
              <a:rPr lang="en-US" dirty="0"/>
              <a:t>happy topic hunting!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690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 are looking for your own AI model and want to use machine vision I would advice to keep it simple: only use classification. It looks simple but can be very powerful. As you will see in the following examples.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51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 are looking for your own AI model and want to use machine vision I would advice to keep it simple: only use classification. It looks simple but can be very powerful. As you will see in the following examples.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04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layers of the IoT reference model – highlights emphasis on partners for the lower tiers of the model with DXC/Luxoft strengths in the upper layers.</a:t>
            </a:r>
          </a:p>
          <a:p>
            <a:endParaRPr lang="en-US" dirty="0"/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2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ITP maps quite nicely to the DXC IoT reference model: </a:t>
            </a:r>
            <a:br>
              <a:rPr lang="en-US" sz="192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</a:br>
            <a:r>
              <a:rPr lang="en-US" sz="192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1. physical devices / controllers / edge = camera's</a:t>
            </a:r>
            <a:br>
              <a:rPr lang="en-US" sz="192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</a:br>
            <a:r>
              <a:rPr lang="en-US" sz="192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2. connectivity = network for the secure access to the camera streams/images</a:t>
            </a:r>
            <a:br>
              <a:rPr lang="en-US" sz="192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</a:br>
            <a:r>
              <a:rPr lang="en-US" sz="192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3. edge computing: AI models for computer vision to transform the camera images into parking space occupied yes/no business event</a:t>
            </a:r>
            <a:br>
              <a:rPr lang="en-US" sz="192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</a:br>
            <a:r>
              <a:rPr lang="en-US" sz="192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4. data accumulation: storage of the business events</a:t>
            </a:r>
            <a:br>
              <a:rPr lang="en-US" sz="192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</a:br>
            <a:r>
              <a:rPr lang="en-US" sz="192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5. data abstraction: abstracting the camera images to business events (individual parking space occupied yes/no) to aggregated business events (parking space availability %)</a:t>
            </a:r>
            <a:br>
              <a:rPr lang="en-US" sz="192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</a:br>
            <a:r>
              <a:rPr lang="en-US" sz="192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6. application: reporting the parking space availability</a:t>
            </a:r>
            <a:br>
              <a:rPr lang="en-US" sz="192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</a:br>
            <a:r>
              <a:rPr lang="en-US" sz="192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7. collaboration and process: collaboration with the truck driver in order to solve the business problem.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95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48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Active in the following area’s:</a:t>
            </a:r>
          </a:p>
          <a:p>
            <a:r>
              <a:rPr lang="en-US" dirty="0"/>
              <a:t>Digital City, enforcement, logistics and ports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961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Future examples: </a:t>
            </a:r>
          </a:p>
          <a:p>
            <a:pPr marL="342900" indent="-342900">
              <a:buFontTx/>
              <a:buChar char="-"/>
            </a:pPr>
            <a:r>
              <a:rPr lang="en-US" dirty="0"/>
              <a:t>will the engine break down in the coming week</a:t>
            </a:r>
          </a:p>
          <a:p>
            <a:pPr marL="342900" indent="-342900">
              <a:buFontTx/>
              <a:buChar char="-"/>
            </a:pPr>
            <a:r>
              <a:rPr lang="en-US" dirty="0"/>
              <a:t>what will a customer order?</a:t>
            </a:r>
          </a:p>
          <a:p>
            <a:pPr marL="342900" indent="-342900">
              <a:buFontTx/>
              <a:buChar char="-"/>
            </a:pPr>
            <a:r>
              <a:rPr lang="en-US" dirty="0"/>
              <a:t>DXC: will a bid be successful?</a:t>
            </a:r>
            <a:endParaRPr lang="nl-NL" dirty="0"/>
          </a:p>
          <a:p>
            <a:endParaRPr lang="nl-NL" dirty="0"/>
          </a:p>
          <a:p>
            <a:pPr marL="0" indent="0">
              <a:buFontTx/>
              <a:buNone/>
            </a:pPr>
            <a:r>
              <a:rPr lang="en-US" dirty="0"/>
              <a:t>Present examples: </a:t>
            </a:r>
          </a:p>
          <a:p>
            <a:pPr marL="342900" indent="-342900">
              <a:buFontTx/>
              <a:buChar char="-"/>
            </a:pPr>
            <a:r>
              <a:rPr lang="en-US" dirty="0"/>
              <a:t>DXC: what type of vehicle is on that picture</a:t>
            </a:r>
          </a:p>
          <a:p>
            <a:pPr marL="342900" indent="-342900">
              <a:buFontTx/>
              <a:buChar char="-"/>
            </a:pPr>
            <a:r>
              <a:rPr lang="en-US" dirty="0"/>
              <a:t>medical diagnosis</a:t>
            </a:r>
          </a:p>
          <a:p>
            <a:pPr marL="342900" indent="-342900">
              <a:buFontTx/>
              <a:buChar char="-"/>
            </a:pPr>
            <a:r>
              <a:rPr lang="en-US" dirty="0"/>
              <a:t>Autonomous driving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344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Vehicle classification used to be done with expensive hardware. Thanks to AI this can now be done “in-image”. Meaning from a camera image.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71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I can clarify that a bit by giving an example of a typical setup of a SPT system.</a:t>
            </a:r>
          </a:p>
          <a:p>
            <a:endParaRPr lang="en-US" dirty="0"/>
          </a:p>
          <a:p>
            <a:r>
              <a:rPr lang="en-US" dirty="0"/>
              <a:t>Sometimes AI model is integrated in the camera.</a:t>
            </a:r>
          </a:p>
          <a:p>
            <a:r>
              <a:rPr lang="en-US" dirty="0"/>
              <a:t>Sometimes images are streamed to the cloud and the AI model on the edge is skipped (only AI model in the cloud) or </a:t>
            </a:r>
          </a:p>
          <a:p>
            <a:r>
              <a:rPr lang="en-US" dirty="0"/>
              <a:t>The other way around: AI on the edge and no cloud.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A6EAA-CE61-4754-A534-884FE32D21D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152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2000" b="0" dirty="0"/>
              <a:t>Take a step back. / Lets look at AI models from the moon / helicopter perspective.</a:t>
            </a:r>
          </a:p>
          <a:p>
            <a:pPr marL="342900" indent="-342900">
              <a:buFontTx/>
              <a:buChar char="-"/>
            </a:pPr>
            <a:r>
              <a:rPr lang="nl-NL" sz="2000" dirty="0"/>
              <a:t>use information that you </a:t>
            </a:r>
            <a:r>
              <a:rPr lang="nl-NL" sz="2000" u="sng" dirty="0"/>
              <a:t>do</a:t>
            </a:r>
            <a:r>
              <a:rPr lang="nl-NL" sz="2000" dirty="0"/>
              <a:t> have to generate information that you </a:t>
            </a:r>
            <a:r>
              <a:rPr lang="nl-NL" sz="2000" u="sng" dirty="0"/>
              <a:t>don’t</a:t>
            </a:r>
            <a:r>
              <a:rPr lang="nl-NL" sz="2000" dirty="0"/>
              <a:t> have</a:t>
            </a:r>
          </a:p>
          <a:p>
            <a:pPr marL="342900" indent="-342900">
              <a:buFontTx/>
              <a:buChar char="-"/>
            </a:pPr>
            <a:endParaRPr lang="nl-NL" sz="2000" dirty="0"/>
          </a:p>
          <a:p>
            <a:pPr marL="0" indent="0">
              <a:buFontTx/>
              <a:buNone/>
            </a:pPr>
            <a:r>
              <a:rPr lang="nl-NL" sz="2000" dirty="0"/>
              <a:t>For </a:t>
            </a:r>
            <a:r>
              <a:rPr lang="nl-NL" sz="2000" b="1" dirty="0"/>
              <a:t>examples</a:t>
            </a:r>
            <a:r>
              <a:rPr lang="nl-NL" sz="2000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sz="2000" dirty="0"/>
              <a:t>Generate the information “price of a house” from the number of square meters of a house</a:t>
            </a:r>
          </a:p>
          <a:p>
            <a:pPr marL="342900" indent="-342900">
              <a:buFontTx/>
              <a:buChar char="-"/>
            </a:pPr>
            <a:r>
              <a:rPr lang="nl-NL" sz="2000" dirty="0"/>
              <a:t>Generate the information “spam/no spam” from the text of an email </a:t>
            </a:r>
          </a:p>
          <a:p>
            <a:pPr marL="342900" indent="-342900">
              <a:buFontTx/>
              <a:buChar char="-"/>
            </a:pPr>
            <a:endParaRPr lang="nl-NL" sz="2000" dirty="0"/>
          </a:p>
          <a:p>
            <a:pPr marL="342900" indent="-342900">
              <a:buFontTx/>
              <a:buChar char="-"/>
            </a:pPr>
            <a:endParaRPr lang="nl-NL" sz="2000" dirty="0"/>
          </a:p>
          <a:p>
            <a:endParaRPr lang="en-US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74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2000" b="0" dirty="0"/>
              <a:t>In other words: predict unknown datapoint Y from the given datapoints X</a:t>
            </a:r>
            <a:endParaRPr lang="nl-NL" sz="2000" dirty="0"/>
          </a:p>
          <a:p>
            <a:endParaRPr lang="en-US" dirty="0"/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Note that it is a prediction. I.e. there is uncertainty in the predicted Y being correct. (remember: the </a:t>
            </a:r>
            <a:r>
              <a:rPr lang="en-US" b="1" dirty="0"/>
              <a:t>False Positive and False negative </a:t>
            </a:r>
            <a:r>
              <a:rPr lang="en-US" b="0" dirty="0"/>
              <a:t>cases you saw in the YouTube video playlist)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/>
              <a:t>A prediction can be about the future (in the normal meaning of the word prediction). But it could also be a prediction about the present or even the past.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0" dirty="0"/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/>
              <a:t>X and Y need to </a:t>
            </a:r>
            <a:r>
              <a:rPr lang="en-US" sz="2000" b="1" dirty="0"/>
              <a:t>correlate </a:t>
            </a:r>
            <a:r>
              <a:rPr lang="en-US" sz="2000" b="0" dirty="0"/>
              <a:t>to each other: Predicting the housing price from the number of tea leaves in your mug wont work.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7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Learning with a lot of examples = supervised learning task.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Basic types of AI models </a:t>
            </a:r>
            <a:r>
              <a:rPr lang="en-US" dirty="0"/>
              <a:t>are regression and classification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AI models (or problems) are categorized by their output Y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Regression: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Y’s that we are predicting is </a:t>
            </a:r>
            <a:r>
              <a:rPr lang="en-US" b="1" dirty="0"/>
              <a:t>continuous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Classification: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The Y’s that we are predicting are </a:t>
            </a:r>
            <a:r>
              <a:rPr lang="en-US" b="1" dirty="0"/>
              <a:t>discrete (or binary).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99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function with adjustable parameters is a deep neural net that is specialized for vision / image processing: it is a so called </a:t>
            </a:r>
            <a:r>
              <a:rPr lang="en-GB" b="1" dirty="0"/>
              <a:t>deep convolutional </a:t>
            </a:r>
            <a:r>
              <a:rPr lang="en-GB" dirty="0"/>
              <a:t>neural network.</a:t>
            </a:r>
          </a:p>
          <a:p>
            <a:endParaRPr lang="en-GB" dirty="0"/>
          </a:p>
          <a:p>
            <a:r>
              <a:rPr lang="en-GB" dirty="0"/>
              <a:t>There are other specialised area of AI that use special kinds of learnable functions:</a:t>
            </a:r>
          </a:p>
          <a:p>
            <a:pPr marL="342900" indent="-342900">
              <a:buFontTx/>
              <a:buChar char="-"/>
            </a:pPr>
            <a:r>
              <a:rPr lang="en-GB" dirty="0"/>
              <a:t>NLP (Natural language processing):</a:t>
            </a:r>
          </a:p>
          <a:p>
            <a:pPr marL="1074420" lvl="1" indent="-342900">
              <a:buFontTx/>
              <a:buChar char="-"/>
            </a:pPr>
            <a:r>
              <a:rPr lang="en-GB" dirty="0"/>
              <a:t>Sentiment analysis: input: tweets output: classification: sad / happy</a:t>
            </a:r>
          </a:p>
          <a:p>
            <a:pPr marL="1074420" lvl="1" indent="-342900">
              <a:buFontTx/>
              <a:buChar char="-"/>
            </a:pPr>
            <a:r>
              <a:rPr lang="en-GB" dirty="0"/>
              <a:t>Language translation: input: English text output: Chinese text</a:t>
            </a:r>
          </a:p>
          <a:p>
            <a:pPr marL="1074420" lvl="1" indent="-342900">
              <a:buFontTx/>
              <a:buChar char="-"/>
            </a:pPr>
            <a:r>
              <a:rPr lang="en-GB" dirty="0"/>
              <a:t>Code conversion: input: Fortran program output: Java program</a:t>
            </a:r>
          </a:p>
          <a:p>
            <a:pPr marL="1074420" lvl="1" indent="-342900">
              <a:buFontTx/>
              <a:buChar char="-"/>
            </a:pPr>
            <a:r>
              <a:rPr lang="en-GB" dirty="0"/>
              <a:t>Take derivative input: Mathematical function output: derivative of the function</a:t>
            </a:r>
          </a:p>
          <a:p>
            <a:pPr marL="1074420" lvl="1" indent="-342900">
              <a:buFontTx/>
              <a:buChar char="-"/>
            </a:pPr>
            <a:endParaRPr lang="en-GB" dirty="0"/>
          </a:p>
          <a:p>
            <a:pPr marL="1074420" lvl="1" indent="-342900">
              <a:buFontTx/>
              <a:buChar char="-"/>
            </a:pPr>
            <a:endParaRPr lang="en-GB" dirty="0"/>
          </a:p>
          <a:p>
            <a:pPr marL="0" lvl="0" indent="0">
              <a:buFontTx/>
              <a:buNone/>
            </a:pPr>
            <a:r>
              <a:rPr lang="en-GB" b="1" dirty="0"/>
              <a:t>QUIZ </a:t>
            </a:r>
            <a:r>
              <a:rPr lang="en-GB" dirty="0"/>
              <a:t>question: what type of AI model is this? Classification or regression?</a:t>
            </a:r>
          </a:p>
          <a:p>
            <a:pPr marL="1074420" lvl="1" indent="-342900">
              <a:buFontTx/>
              <a:buChar char="-"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368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SPT is using the first three. (classification and object detection).</a:t>
            </a:r>
          </a:p>
          <a:p>
            <a:r>
              <a:rPr lang="en-GB" dirty="0"/>
              <a:t>Other machine vision task:</a:t>
            </a:r>
          </a:p>
          <a:p>
            <a:r>
              <a:rPr lang="en-GB" dirty="0"/>
              <a:t>- Human pose estimation (activity detection)</a:t>
            </a:r>
          </a:p>
          <a:p>
            <a:r>
              <a:rPr lang="en-GB" dirty="0"/>
              <a:t>- Vehicle re-identification</a:t>
            </a:r>
          </a:p>
          <a:p>
            <a:endParaRPr lang="en-GB" dirty="0"/>
          </a:p>
          <a:p>
            <a:r>
              <a:rPr lang="en-GB" b="1" dirty="0"/>
              <a:t>Advice</a:t>
            </a:r>
            <a:r>
              <a:rPr lang="en-GB" dirty="0"/>
              <a:t>:</a:t>
            </a:r>
          </a:p>
          <a:p>
            <a:pPr marL="457200" indent="-457200">
              <a:buFontTx/>
              <a:buAutoNum type="arabicPeriod"/>
            </a:pPr>
            <a:endParaRPr lang="en-GB" dirty="0"/>
          </a:p>
          <a:p>
            <a:pPr marL="342900" indent="-342900">
              <a:buFontTx/>
              <a:buChar char="-"/>
            </a:pPr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80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Smart AI cameras observe parking lot availability of the Italian Port “La Spezia”.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Predefined masks per parking space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It reports space availability on the aggregate of these twins. It manages and </a:t>
            </a:r>
          </a:p>
          <a:p>
            <a:r>
              <a:rPr lang="en-US" sz="2000" dirty="0"/>
              <a:t>optimizes the use of scarce resources/assets (parking space) by IoT. </a:t>
            </a:r>
          </a:p>
          <a:p>
            <a:r>
              <a:rPr lang="en-US" sz="2000" dirty="0"/>
              <a:t>Using the gained situation awareness to improve business operations (better throughput of the port).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endParaRPr lang="en-US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728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1767850"/>
            <a:ext cx="8442957" cy="324611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5334000"/>
            <a:ext cx="8442957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2020 DXC Technology Company. All rights reserved.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16, 2020</a:t>
            </a:fld>
            <a:endParaRPr lang="en-US" sz="1400" b="0" dirty="0">
              <a:solidFill>
                <a:schemeClr val="tx1"/>
              </a:solidFill>
            </a:endParaRPr>
          </a:p>
        </p:txBody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276DE3C4-4C5A-4758-854B-70C699DB392B}"/>
              </a:ext>
            </a:extLst>
          </p:cNvPr>
          <p:cNvSpPr>
            <a:spLocks noChangeAspect="1"/>
          </p:cNvSpPr>
          <p:nvPr userDrawn="1"/>
        </p:nvSpPr>
        <p:spPr bwMode="black">
          <a:xfrm rot="5400000">
            <a:off x="9067514" y="1615788"/>
            <a:ext cx="6207082" cy="4918690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4EB0626-3451-466B-BAD4-AD071BB235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60" y="1122045"/>
            <a:ext cx="3793799" cy="40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1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October 16, 2020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© 2020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9D282515-3596-48DA-9790-0C9B60823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299" y="7641776"/>
            <a:ext cx="1776913" cy="18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rgbClr val="702B9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October 16, 2020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© 2020 DXC Technology Company. All rights reserved.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C7A39A22-1768-4976-8630-D8F60D5B1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299" y="7641776"/>
            <a:ext cx="1776913" cy="18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picture containing table, utensil, indoor, computer&#10;&#10;Description automatically generated">
            <a:extLst>
              <a:ext uri="{FF2B5EF4-FFF2-40B4-BE49-F238E27FC236}">
                <a16:creationId xmlns:a16="http://schemas.microsoft.com/office/drawing/2014/main" id="{E15F0233-9B11-4B4B-B300-723C12362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27510"/>
          <a:stretch/>
        </p:blipFill>
        <p:spPr>
          <a:xfrm>
            <a:off x="5297043" y="0"/>
            <a:ext cx="9333357" cy="82296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8321026" cy="3945092"/>
          </a:xfr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490728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October 16, 2020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© 2020 DXC Technology Company. All rights reserved.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C7A39A22-1768-4976-8630-D8F60D5B17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299" y="7641776"/>
            <a:ext cx="1776913" cy="18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October 16, 2020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2020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accent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accent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accent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accent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accent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© 2020 DXC Technology Company. All rights reserved.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BE1299B5-7243-43AA-A037-8CD67B96FA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299" y="7585202"/>
            <a:ext cx="2351949" cy="25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The inside of a building&#10;&#10;Description automatically generated">
            <a:extLst>
              <a:ext uri="{FF2B5EF4-FFF2-40B4-BE49-F238E27FC236}">
                <a16:creationId xmlns:a16="http://schemas.microsoft.com/office/drawing/2014/main" id="{54EFA3D2-7B07-4663-A6F3-18A4F4CF1B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123"/>
          <a:stretch/>
        </p:blipFill>
        <p:spPr>
          <a:xfrm>
            <a:off x="2918340" y="0"/>
            <a:ext cx="11712059" cy="82296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ADB6A7E-60AE-448E-9E4B-1085E5C43926}"/>
              </a:ext>
            </a:extLst>
          </p:cNvPr>
          <p:cNvSpPr/>
          <p:nvPr userDrawn="1"/>
        </p:nvSpPr>
        <p:spPr>
          <a:xfrm>
            <a:off x="0" y="933462"/>
            <a:ext cx="3371850" cy="72961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 userDrawn="1"/>
        </p:nvSpPr>
        <p:spPr>
          <a:xfrm rot="10800000" flipH="1">
            <a:off x="0" y="1"/>
            <a:ext cx="12770156" cy="590232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 userDrawn="1"/>
        </p:nvSpPr>
        <p:spPr>
          <a:xfrm flipH="1">
            <a:off x="-9295" y="5902322"/>
            <a:ext cx="6763811" cy="2327278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1583031" y="1188296"/>
            <a:ext cx="5226887" cy="1956042"/>
          </a:xfrm>
        </p:spPr>
        <p:txBody>
          <a:bodyPr anchor="b" anchorCtr="0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1583031" y="3477078"/>
            <a:ext cx="487446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7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2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5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8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1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B647888-CF39-41AB-8553-0C42A3CCDC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8298" y="737810"/>
            <a:ext cx="2725284" cy="290696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1B53AC87-1F47-48AE-8A1F-ED2018739D00}"/>
              </a:ext>
            </a:extLst>
          </p:cNvPr>
          <p:cNvSpPr txBox="1">
            <a:spLocks/>
          </p:cNvSpPr>
          <p:nvPr userDrawn="1"/>
        </p:nvSpPr>
        <p:spPr>
          <a:xfrm>
            <a:off x="8943975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© 2020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6052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© 2020 DXC Technology Company. All rights reserved.</a:t>
            </a:r>
          </a:p>
        </p:txBody>
      </p:sp>
      <p:sp>
        <p:nvSpPr>
          <p:cNvPr id="41" name="Freeform 9">
            <a:extLst>
              <a:ext uri="{FF2B5EF4-FFF2-40B4-BE49-F238E27FC236}">
                <a16:creationId xmlns:a16="http://schemas.microsoft.com/office/drawing/2014/main" id="{6B861B40-28F2-4009-8306-AE5D4F00192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3C44CBD1-3D4E-45C5-92C8-9A46F52B9F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59" y="3733810"/>
            <a:ext cx="8260581" cy="8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0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6721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2644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54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529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tower&#10;&#10;Description automatically generated">
            <a:extLst>
              <a:ext uri="{FF2B5EF4-FFF2-40B4-BE49-F238E27FC236}">
                <a16:creationId xmlns:a16="http://schemas.microsoft.com/office/drawing/2014/main" id="{89915317-8557-4050-9E13-6F507CE468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1646" r="184"/>
          <a:stretch/>
        </p:blipFill>
        <p:spPr>
          <a:xfrm>
            <a:off x="2264099" y="0"/>
            <a:ext cx="12366301" cy="82296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ADB6A7E-60AE-448E-9E4B-1085E5C43926}"/>
              </a:ext>
            </a:extLst>
          </p:cNvPr>
          <p:cNvSpPr/>
          <p:nvPr userDrawn="1"/>
        </p:nvSpPr>
        <p:spPr>
          <a:xfrm>
            <a:off x="0" y="933462"/>
            <a:ext cx="3371850" cy="72961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 userDrawn="1"/>
        </p:nvSpPr>
        <p:spPr>
          <a:xfrm rot="10800000" flipH="1">
            <a:off x="0" y="1"/>
            <a:ext cx="12770156" cy="590232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 userDrawn="1"/>
        </p:nvSpPr>
        <p:spPr>
          <a:xfrm flipH="1">
            <a:off x="-9295" y="5902322"/>
            <a:ext cx="6763811" cy="2327278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1583031" y="1188296"/>
            <a:ext cx="5226887" cy="1956042"/>
          </a:xfrm>
        </p:spPr>
        <p:txBody>
          <a:bodyPr anchor="b" anchorCtr="0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1583031" y="3477078"/>
            <a:ext cx="487446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7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2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5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8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1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B647888-CF39-41AB-8553-0C42A3CCDC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8298" y="737810"/>
            <a:ext cx="2725284" cy="290696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1B53AC87-1F47-48AE-8A1F-ED2018739D00}"/>
              </a:ext>
            </a:extLst>
          </p:cNvPr>
          <p:cNvSpPr txBox="1">
            <a:spLocks/>
          </p:cNvSpPr>
          <p:nvPr userDrawn="1"/>
        </p:nvSpPr>
        <p:spPr>
          <a:xfrm>
            <a:off x="8943975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2020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0019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water, sitting, small&#10;&#10;Description automatically generated">
            <a:extLst>
              <a:ext uri="{FF2B5EF4-FFF2-40B4-BE49-F238E27FC236}">
                <a16:creationId xmlns:a16="http://schemas.microsoft.com/office/drawing/2014/main" id="{81B6F2D8-4040-4992-8246-17A7FFB338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731"/>
          <a:stretch/>
        </p:blipFill>
        <p:spPr>
          <a:xfrm flipH="1">
            <a:off x="3394545" y="0"/>
            <a:ext cx="11235855" cy="82296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ADB6A7E-60AE-448E-9E4B-1085E5C43926}"/>
              </a:ext>
            </a:extLst>
          </p:cNvPr>
          <p:cNvSpPr/>
          <p:nvPr userDrawn="1"/>
        </p:nvSpPr>
        <p:spPr>
          <a:xfrm>
            <a:off x="0" y="933462"/>
            <a:ext cx="3371850" cy="72961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 userDrawn="1"/>
        </p:nvSpPr>
        <p:spPr>
          <a:xfrm rot="10800000" flipH="1">
            <a:off x="0" y="1"/>
            <a:ext cx="12770156" cy="590232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 userDrawn="1"/>
        </p:nvSpPr>
        <p:spPr>
          <a:xfrm flipH="1">
            <a:off x="-9295" y="5902322"/>
            <a:ext cx="6763811" cy="2327278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1583031" y="1188296"/>
            <a:ext cx="5226887" cy="1956042"/>
          </a:xfrm>
        </p:spPr>
        <p:txBody>
          <a:bodyPr anchor="b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1583031" y="3477078"/>
            <a:ext cx="487446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7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2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5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8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1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B647888-CF39-41AB-8553-0C42A3CCDC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8298" y="737810"/>
            <a:ext cx="2725284" cy="290696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1B53AC87-1F47-48AE-8A1F-ED2018739D00}"/>
              </a:ext>
            </a:extLst>
          </p:cNvPr>
          <p:cNvSpPr txBox="1">
            <a:spLocks/>
          </p:cNvSpPr>
          <p:nvPr userDrawn="1"/>
        </p:nvSpPr>
        <p:spPr>
          <a:xfrm>
            <a:off x="8943975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2020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4633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C1415A2D-1482-4795-82BF-14FDBDED4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05" b="7108"/>
          <a:stretch/>
        </p:blipFill>
        <p:spPr>
          <a:xfrm>
            <a:off x="1853708" y="-1"/>
            <a:ext cx="12776692" cy="822960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ADB6A7E-60AE-448E-9E4B-1085E5C43926}"/>
              </a:ext>
            </a:extLst>
          </p:cNvPr>
          <p:cNvSpPr/>
          <p:nvPr userDrawn="1"/>
        </p:nvSpPr>
        <p:spPr>
          <a:xfrm>
            <a:off x="0" y="933462"/>
            <a:ext cx="3371850" cy="72961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 userDrawn="1"/>
        </p:nvSpPr>
        <p:spPr>
          <a:xfrm rot="10800000" flipH="1">
            <a:off x="0" y="1"/>
            <a:ext cx="12770156" cy="590232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 userDrawn="1"/>
        </p:nvSpPr>
        <p:spPr>
          <a:xfrm flipH="1">
            <a:off x="-9295" y="5902322"/>
            <a:ext cx="6763811" cy="2327278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1583031" y="1188296"/>
            <a:ext cx="5226887" cy="1956042"/>
          </a:xfrm>
        </p:spPr>
        <p:txBody>
          <a:bodyPr anchor="b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1583031" y="3477078"/>
            <a:ext cx="487446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7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2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5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8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1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B647888-CF39-41AB-8553-0C42A3CCDC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8298" y="737810"/>
            <a:ext cx="2725284" cy="290696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1B53AC87-1F47-48AE-8A1F-ED2018739D00}"/>
              </a:ext>
            </a:extLst>
          </p:cNvPr>
          <p:cNvSpPr txBox="1">
            <a:spLocks/>
          </p:cNvSpPr>
          <p:nvPr userDrawn="1"/>
        </p:nvSpPr>
        <p:spPr>
          <a:xfrm>
            <a:off x="8943975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2020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3768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8AED7CB0-927B-4031-96D0-B2EE1C15F9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1752"/>
          <a:stretch/>
        </p:blipFill>
        <p:spPr>
          <a:xfrm>
            <a:off x="3387090" y="1"/>
            <a:ext cx="11243308" cy="822959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ADB6A7E-60AE-448E-9E4B-1085E5C43926}"/>
              </a:ext>
            </a:extLst>
          </p:cNvPr>
          <p:cNvSpPr/>
          <p:nvPr userDrawn="1"/>
        </p:nvSpPr>
        <p:spPr>
          <a:xfrm>
            <a:off x="0" y="933462"/>
            <a:ext cx="3371850" cy="72961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 userDrawn="1"/>
        </p:nvSpPr>
        <p:spPr>
          <a:xfrm rot="10800000" flipH="1">
            <a:off x="0" y="1"/>
            <a:ext cx="12770156" cy="590232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 userDrawn="1"/>
        </p:nvSpPr>
        <p:spPr>
          <a:xfrm flipH="1">
            <a:off x="-9295" y="5902322"/>
            <a:ext cx="6763811" cy="2327278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1583031" y="1188296"/>
            <a:ext cx="5226887" cy="1956042"/>
          </a:xfrm>
        </p:spPr>
        <p:txBody>
          <a:bodyPr anchor="b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1583031" y="3477078"/>
            <a:ext cx="487446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7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2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5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8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1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B647888-CF39-41AB-8553-0C42A3CCDC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8298" y="737810"/>
            <a:ext cx="2725284" cy="290696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1B53AC87-1F47-48AE-8A1F-ED2018739D00}"/>
              </a:ext>
            </a:extLst>
          </p:cNvPr>
          <p:cNvSpPr txBox="1">
            <a:spLocks/>
          </p:cNvSpPr>
          <p:nvPr userDrawn="1"/>
        </p:nvSpPr>
        <p:spPr>
          <a:xfrm>
            <a:off x="8943975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© 2020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2876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© 2020 DXC Technology Company. All rights reserved.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16, 2020</a:t>
            </a:fld>
            <a:endParaRPr lang="en-US" sz="1400" b="0" dirty="0">
              <a:solidFill>
                <a:schemeClr val="tx1"/>
              </a:solidFill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BA411A2D-CDE7-4FB1-8B5C-6797B3EA3A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299" y="7585202"/>
            <a:ext cx="2351949" cy="250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16, 2020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2020 DXC Technology Company. All rights reserved.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1873BB5-3D3B-45D3-ACB7-B169E536D8DB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85299" y="7641776"/>
            <a:ext cx="1776913" cy="18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7" r:id="rId2"/>
    <p:sldLayoutId id="2147483722" r:id="rId3"/>
    <p:sldLayoutId id="2147483710" r:id="rId4"/>
    <p:sldLayoutId id="2147483718" r:id="rId5"/>
    <p:sldLayoutId id="2147483719" r:id="rId6"/>
    <p:sldLayoutId id="2147483664" r:id="rId7"/>
    <p:sldLayoutId id="2147483659" r:id="rId8"/>
    <p:sldLayoutId id="2147483650" r:id="rId9"/>
    <p:sldLayoutId id="2147483666" r:id="rId10"/>
    <p:sldLayoutId id="2147483667" r:id="rId11"/>
    <p:sldLayoutId id="2147483652" r:id="rId12"/>
    <p:sldLayoutId id="2147483660" r:id="rId13"/>
    <p:sldLayoutId id="2147483662" r:id="rId14"/>
    <p:sldLayoutId id="2147483663" r:id="rId15"/>
    <p:sldLayoutId id="2147483651" r:id="rId16"/>
    <p:sldLayoutId id="2147483726" r:id="rId17"/>
    <p:sldLayoutId id="2147483655" r:id="rId18"/>
    <p:sldLayoutId id="2147483661" r:id="rId19"/>
    <p:sldLayoutId id="2147483692" r:id="rId20"/>
    <p:sldLayoutId id="2147483727" r:id="rId21"/>
    <p:sldLayoutId id="2147483729" r:id="rId22"/>
    <p:sldLayoutId id="2147483731" r:id="rId23"/>
    <p:sldLayoutId id="2147483734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7.jpg"/><Relationship Id="rId11" Type="http://schemas.openxmlformats.org/officeDocument/2006/relationships/image" Target="../media/image42.jpg"/><Relationship Id="rId5" Type="http://schemas.openxmlformats.org/officeDocument/2006/relationships/image" Target="../media/image36.jpg"/><Relationship Id="rId10" Type="http://schemas.openxmlformats.org/officeDocument/2006/relationships/image" Target="../media/image41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7550A03-B676-4AD2-8759-7DAEE3DAF142}"/>
              </a:ext>
            </a:extLst>
          </p:cNvPr>
          <p:cNvSpPr/>
          <p:nvPr/>
        </p:nvSpPr>
        <p:spPr>
          <a:xfrm>
            <a:off x="2828926" y="2166317"/>
            <a:ext cx="2714624" cy="650449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456" dirty="0"/>
          </a:p>
          <a:p>
            <a:pPr algn="ctr"/>
            <a:endParaRPr lang="nl-NL" sz="3456" dirty="0"/>
          </a:p>
          <a:p>
            <a:pPr algn="ctr"/>
            <a:endParaRPr lang="nl-NL" sz="3456" dirty="0"/>
          </a:p>
          <a:p>
            <a:pPr algn="ctr"/>
            <a:endParaRPr lang="nl-NL" sz="3456" dirty="0"/>
          </a:p>
          <a:p>
            <a:pPr algn="ctr"/>
            <a:endParaRPr lang="nl-NL" sz="3456" dirty="0"/>
          </a:p>
          <a:p>
            <a:pPr algn="ctr"/>
            <a:endParaRPr lang="nl-NL" sz="3456" dirty="0"/>
          </a:p>
          <a:p>
            <a:pPr algn="ctr"/>
            <a:endParaRPr lang="nl-NL" sz="3456" dirty="0"/>
          </a:p>
          <a:p>
            <a:pPr algn="ctr"/>
            <a:endParaRPr lang="nl-NL" sz="3456" dirty="0"/>
          </a:p>
          <a:p>
            <a:pPr algn="ctr"/>
            <a:endParaRPr lang="nl-NL" sz="3456" dirty="0"/>
          </a:p>
          <a:p>
            <a:r>
              <a:rPr lang="nl-NL" sz="2400" dirty="0">
                <a:solidFill>
                  <a:schemeClr val="tx1"/>
                </a:solidFill>
              </a:rPr>
              <a:t>Alex de Boer</a:t>
            </a:r>
            <a:endParaRPr lang="nl-NL" sz="2800" dirty="0">
              <a:solidFill>
                <a:schemeClr val="tx1"/>
              </a:solidFill>
            </a:endParaRPr>
          </a:p>
          <a:p>
            <a:r>
              <a:rPr lang="nl-NL" sz="1600" dirty="0">
                <a:solidFill>
                  <a:schemeClr val="tx1"/>
                </a:solidFill>
              </a:rPr>
              <a:t>Twitter: @alexdeboer</a:t>
            </a:r>
          </a:p>
          <a:p>
            <a:r>
              <a:rPr lang="nl-NL" sz="1600" dirty="0">
                <a:solidFill>
                  <a:schemeClr val="tx1"/>
                </a:solidFill>
              </a:rPr>
              <a:t>LinkedIn: /in/alexdeboer/</a:t>
            </a:r>
          </a:p>
          <a:p>
            <a:pPr algn="ctr"/>
            <a:endParaRPr lang="nl-NL" sz="3456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83031" y="1188296"/>
            <a:ext cx="7136899" cy="1956042"/>
          </a:xfrm>
        </p:spPr>
        <p:txBody>
          <a:bodyPr/>
          <a:lstStyle/>
          <a:p>
            <a:r>
              <a:rPr lang="en-US" dirty="0"/>
              <a:t>Smart Places and Things​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83031" y="3144338"/>
            <a:ext cx="4874461" cy="914400"/>
          </a:xfrm>
        </p:spPr>
        <p:txBody>
          <a:bodyPr/>
          <a:lstStyle/>
          <a:p>
            <a:pPr fontAlgn="base"/>
            <a:r>
              <a:rPr lang="en-US" sz="3200" b="0" dirty="0"/>
              <a:t>AI bootcamp – finding project topics</a:t>
            </a:r>
          </a:p>
          <a:p>
            <a:pPr fontAlgn="base"/>
            <a:r>
              <a:rPr lang="en-US" dirty="0"/>
              <a:t>October 2020</a:t>
            </a:r>
            <a:endParaRPr lang="en-US" b="0" dirty="0"/>
          </a:p>
        </p:txBody>
      </p:sp>
      <p:pic>
        <p:nvPicPr>
          <p:cNvPr id="8" name="Afbeelding 8">
            <a:extLst>
              <a:ext uri="{FF2B5EF4-FFF2-40B4-BE49-F238E27FC236}">
                <a16:creationId xmlns:a16="http://schemas.microsoft.com/office/drawing/2014/main" id="{F9E5C8BE-D44A-4304-8B19-A82B2D28A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375" y="7134520"/>
            <a:ext cx="852295" cy="840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4859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5F8AFEE-9163-409C-BB5A-5AA6F96FDB8C}"/>
              </a:ext>
            </a:extLst>
          </p:cNvPr>
          <p:cNvSpPr txBox="1">
            <a:spLocks/>
          </p:cNvSpPr>
          <p:nvPr/>
        </p:nvSpPr>
        <p:spPr>
          <a:xfrm>
            <a:off x="659601" y="670260"/>
            <a:ext cx="13333326" cy="4838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21915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SPT applied AI example I: Intelligent Truck Parking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D6D5B3-F31D-468B-9399-11BB04D0A72A}"/>
              </a:ext>
            </a:extLst>
          </p:cNvPr>
          <p:cNvSpPr/>
          <p:nvPr/>
        </p:nvSpPr>
        <p:spPr>
          <a:xfrm>
            <a:off x="1020634" y="4991877"/>
            <a:ext cx="13333325" cy="301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AI model: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input X: image of 1 parking space masked out from overview camera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Output Y: parking space occupied yes/no</a:t>
            </a:r>
          </a:p>
          <a:p>
            <a:endParaRPr lang="en-US" dirty="0"/>
          </a:p>
          <a:p>
            <a:r>
              <a:rPr lang="en-US" dirty="0"/>
              <a:t>Machine vision task: image classification (binary)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168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EBABF-E554-491D-AAA3-44B2F3A94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54" y="1350820"/>
            <a:ext cx="7071983" cy="31465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FB0826-A843-46CB-A930-99D8FEFFE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266" y="2209236"/>
            <a:ext cx="7622070" cy="32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2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CD6D5B3-F31D-468B-9399-11BB04D0A72A}"/>
              </a:ext>
            </a:extLst>
          </p:cNvPr>
          <p:cNvSpPr/>
          <p:nvPr/>
        </p:nvSpPr>
        <p:spPr>
          <a:xfrm>
            <a:off x="685800" y="1481816"/>
            <a:ext cx="6400800" cy="6108021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800" dirty="0"/>
              <a:t>Driveable area detection AI model: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Input X: images from camera on crane leg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Output Y: segmented images (drivable / non drivable area)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Machine vision task: segmentation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endParaRPr lang="en-US" sz="2400" dirty="0"/>
          </a:p>
          <a:p>
            <a:pPr marL="342900" indent="-342900">
              <a:spcAft>
                <a:spcPts val="600"/>
              </a:spcAft>
              <a:buFontTx/>
              <a:buChar char="-"/>
            </a:pPr>
            <a:endParaRPr lang="en-US" sz="2400" dirty="0"/>
          </a:p>
          <a:p>
            <a:pPr marL="342900" indent="-342900">
              <a:spcAft>
                <a:spcPts val="600"/>
              </a:spcAft>
              <a:buFontTx/>
              <a:buChar char="-"/>
            </a:pPr>
            <a:endParaRPr lang="en-US" sz="2400" dirty="0"/>
          </a:p>
          <a:p>
            <a:pPr marL="342900" indent="-342900">
              <a:spcAft>
                <a:spcPts val="600"/>
              </a:spcAft>
              <a:buFontTx/>
              <a:buChar char="-"/>
            </a:pPr>
            <a:endParaRPr lang="en-US" sz="2400" dirty="0"/>
          </a:p>
          <a:p>
            <a:pPr marL="342900" indent="-342900">
              <a:spcAft>
                <a:spcPts val="600"/>
              </a:spcAft>
              <a:buFontTx/>
              <a:buChar char="-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3074" name="Picture 2" descr="A group of people on a train track near a fence&#10;&#10;Description automatically generated">
            <a:extLst>
              <a:ext uri="{FF2B5EF4-FFF2-40B4-BE49-F238E27FC236}">
                <a16:creationId xmlns:a16="http://schemas.microsoft.com/office/drawing/2014/main" id="{2D12F852-7AAC-4C21-B053-62F3F24F6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2" b="1"/>
          <a:stretch/>
        </p:blipFill>
        <p:spPr bwMode="auto">
          <a:xfrm>
            <a:off x="7543800" y="2057398"/>
            <a:ext cx="6400800" cy="512127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5F8AFEE-9163-409C-BB5A-5AA6F96FDB8C}"/>
              </a:ext>
            </a:extLst>
          </p:cNvPr>
          <p:cNvSpPr txBox="1">
            <a:spLocks/>
          </p:cNvSpPr>
          <p:nvPr/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21915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463040">
              <a:spcAft>
                <a:spcPts val="600"/>
              </a:spcAft>
            </a:pPr>
            <a:r>
              <a:rPr lang="en-US" sz="40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SPT applied AI example II: Rotterdam World Gateway</a:t>
            </a:r>
          </a:p>
          <a:p>
            <a:pPr defTabSz="1463040">
              <a:spcAft>
                <a:spcPts val="600"/>
              </a:spcAft>
            </a:pPr>
            <a:r>
              <a:rPr lang="en-US" sz="32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Automated stacking crane anti-collision (bid phase)</a:t>
            </a:r>
          </a:p>
        </p:txBody>
      </p:sp>
      <p:pic>
        <p:nvPicPr>
          <p:cNvPr id="3076" name="Picture 4" descr="Afbeelding">
            <a:extLst>
              <a:ext uri="{FF2B5EF4-FFF2-40B4-BE49-F238E27FC236}">
                <a16:creationId xmlns:a16="http://schemas.microsoft.com/office/drawing/2014/main" id="{225CF621-54CE-4192-AB52-113F261E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4808536"/>
            <a:ext cx="5562600" cy="278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33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5F8AFEE-9163-409C-BB5A-5AA6F96FDB8C}"/>
              </a:ext>
            </a:extLst>
          </p:cNvPr>
          <p:cNvSpPr txBox="1">
            <a:spLocks/>
          </p:cNvSpPr>
          <p:nvPr/>
        </p:nvSpPr>
        <p:spPr>
          <a:xfrm>
            <a:off x="659601" y="670260"/>
            <a:ext cx="13333326" cy="4838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21915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Finding AI problem by looking at business process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Business process re-engineering with AI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D6D5B3-F31D-468B-9399-11BB04D0A72A}"/>
              </a:ext>
            </a:extLst>
          </p:cNvPr>
          <p:cNvSpPr/>
          <p:nvPr/>
        </p:nvSpPr>
        <p:spPr>
          <a:xfrm>
            <a:off x="948294" y="1914524"/>
            <a:ext cx="8410018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sz="168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34CFD-288B-4D5F-9949-1318AAEF2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725" y="1418044"/>
            <a:ext cx="9836949" cy="53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6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5F8AFEE-9163-409C-BB5A-5AA6F96FDB8C}"/>
              </a:ext>
            </a:extLst>
          </p:cNvPr>
          <p:cNvSpPr txBox="1">
            <a:spLocks/>
          </p:cNvSpPr>
          <p:nvPr/>
        </p:nvSpPr>
        <p:spPr>
          <a:xfrm>
            <a:off x="659601" y="670260"/>
            <a:ext cx="13333326" cy="4838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21915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Finding AI problem by looking at business process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Business process re-engineering with AI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D6D5B3-F31D-468B-9399-11BB04D0A72A}"/>
              </a:ext>
            </a:extLst>
          </p:cNvPr>
          <p:cNvSpPr/>
          <p:nvPr/>
        </p:nvSpPr>
        <p:spPr>
          <a:xfrm>
            <a:off x="948294" y="1914524"/>
            <a:ext cx="8410018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sz="168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3DCDD-B3F4-4004-9997-FBFC74711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881" y="1328831"/>
            <a:ext cx="8112607" cy="53005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705E12-A4B0-421A-B438-45A3398C62DE}"/>
              </a:ext>
            </a:extLst>
          </p:cNvPr>
          <p:cNvSpPr/>
          <p:nvPr/>
        </p:nvSpPr>
        <p:spPr>
          <a:xfrm>
            <a:off x="6412549" y="6629400"/>
            <a:ext cx="2436886" cy="22960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AI canvas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1680" dirty="0"/>
          </a:p>
        </p:txBody>
      </p:sp>
    </p:spTree>
    <p:extLst>
      <p:ext uri="{BB962C8B-B14F-4D97-AF65-F5344CB8AC3E}">
        <p14:creationId xmlns:p14="http://schemas.microsoft.com/office/powerpoint/2010/main" val="58698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5F8AFEE-9163-409C-BB5A-5AA6F96FDB8C}"/>
              </a:ext>
            </a:extLst>
          </p:cNvPr>
          <p:cNvSpPr txBox="1">
            <a:spLocks/>
          </p:cNvSpPr>
          <p:nvPr/>
        </p:nvSpPr>
        <p:spPr>
          <a:xfrm>
            <a:off x="659601" y="1051260"/>
            <a:ext cx="13333326" cy="4838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21915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How to find project topics / annotated datasets?</a:t>
            </a:r>
            <a:endParaRPr lang="en-US" sz="3200" dirty="0">
              <a:solidFill>
                <a:schemeClr val="accent1"/>
              </a:solidFill>
            </a:endParaRPr>
          </a:p>
          <a:p>
            <a:r>
              <a:rPr lang="en-US" sz="3200" dirty="0">
                <a:solidFill>
                  <a:schemeClr val="accent1"/>
                </a:solidFill>
              </a:rPr>
              <a:t>Some hints: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D6D5B3-F31D-468B-9399-11BB04D0A72A}"/>
              </a:ext>
            </a:extLst>
          </p:cNvPr>
          <p:cNvSpPr/>
          <p:nvPr/>
        </p:nvSpPr>
        <p:spPr>
          <a:xfrm>
            <a:off x="905432" y="1914525"/>
            <a:ext cx="13087495" cy="7885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Look for decisions in business process and use </a:t>
            </a:r>
            <a:r>
              <a:rPr lang="en-US" b="1" dirty="0"/>
              <a:t>AI canvas </a:t>
            </a:r>
            <a:r>
              <a:rPr lang="en-US" dirty="0"/>
              <a:t>to find decisions with suitable data:</a:t>
            </a:r>
          </a:p>
          <a:p>
            <a:pPr marL="1920240" lvl="2" indent="-457200">
              <a:buFont typeface="Arial" panose="020B0604020202020204" pitchFamily="34" charset="0"/>
              <a:buChar char="•"/>
            </a:pPr>
            <a:r>
              <a:rPr lang="en-US" dirty="0"/>
              <a:t>Use the existing business data and label it.</a:t>
            </a:r>
          </a:p>
          <a:p>
            <a:pPr marL="1920240" lvl="2" indent="-457200">
              <a:buFont typeface="Arial" panose="020B0604020202020204" pitchFamily="34" charset="0"/>
              <a:buChar char="•"/>
            </a:pPr>
            <a:r>
              <a:rPr lang="en-US" dirty="0"/>
              <a:t>Create new (input) data for the problem at hand: use a (mobile phone) camera.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Look for </a:t>
            </a:r>
            <a:r>
              <a:rPr lang="en-US" b="1" dirty="0"/>
              <a:t>existing datasets</a:t>
            </a:r>
            <a:r>
              <a:rPr lang="en-US" dirty="0"/>
              <a:t> on the topic you are interested in:</a:t>
            </a:r>
          </a:p>
          <a:p>
            <a:pPr marL="1920240" lvl="2" indent="-457200">
              <a:buFont typeface="Arial" panose="020B0604020202020204" pitchFamily="34" charset="0"/>
              <a:buChar char="•"/>
            </a:pPr>
            <a:r>
              <a:rPr lang="en-US" dirty="0"/>
              <a:t>Google: “xxx dataset” or “xxx challenge” (where “xxx” is your problem)</a:t>
            </a:r>
          </a:p>
          <a:p>
            <a:pPr marL="1920240" lvl="2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https://www.kaggle.com/datasets</a:t>
            </a:r>
            <a:endParaRPr lang="en-US" dirty="0"/>
          </a:p>
          <a:p>
            <a:pPr marL="1920240" lvl="2" indent="-457200">
              <a:buFont typeface="Arial" panose="020B0604020202020204" pitchFamily="34" charset="0"/>
              <a:buChar char="•"/>
            </a:pPr>
            <a:r>
              <a:rPr lang="en-US" dirty="0"/>
              <a:t>Arxiv.org papers -&gt; links to existing research datasets in the papers</a:t>
            </a:r>
          </a:p>
          <a:p>
            <a:endParaRPr lang="en-US" dirty="0"/>
          </a:p>
          <a:p>
            <a:r>
              <a:rPr lang="en-US" dirty="0"/>
              <a:t>Note: type of AI model should be supported by the notebook.</a:t>
            </a:r>
          </a:p>
          <a:p>
            <a:pPr marL="118872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1680" dirty="0"/>
          </a:p>
        </p:txBody>
      </p:sp>
    </p:spTree>
    <p:extLst>
      <p:ext uri="{BB962C8B-B14F-4D97-AF65-F5344CB8AC3E}">
        <p14:creationId xmlns:p14="http://schemas.microsoft.com/office/powerpoint/2010/main" val="391829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7550A03-B676-4AD2-8759-7DAEE3DAF142}"/>
              </a:ext>
            </a:extLst>
          </p:cNvPr>
          <p:cNvSpPr/>
          <p:nvPr/>
        </p:nvSpPr>
        <p:spPr>
          <a:xfrm>
            <a:off x="2828926" y="2166317"/>
            <a:ext cx="2714624" cy="650449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456" dirty="0"/>
          </a:p>
          <a:p>
            <a:pPr algn="ctr"/>
            <a:endParaRPr lang="nl-NL" sz="3456" dirty="0"/>
          </a:p>
          <a:p>
            <a:pPr algn="ctr"/>
            <a:endParaRPr lang="nl-NL" sz="3456" dirty="0"/>
          </a:p>
          <a:p>
            <a:pPr algn="ctr"/>
            <a:endParaRPr lang="nl-NL" sz="3456" dirty="0"/>
          </a:p>
          <a:p>
            <a:pPr algn="ctr"/>
            <a:endParaRPr lang="nl-NL" sz="3456" dirty="0"/>
          </a:p>
          <a:p>
            <a:pPr algn="ctr"/>
            <a:endParaRPr lang="nl-NL" sz="3456" dirty="0"/>
          </a:p>
          <a:p>
            <a:pPr algn="ctr"/>
            <a:endParaRPr lang="nl-NL" sz="3456" dirty="0"/>
          </a:p>
          <a:p>
            <a:pPr algn="ctr"/>
            <a:endParaRPr lang="nl-NL" sz="3456" dirty="0"/>
          </a:p>
          <a:p>
            <a:pPr algn="ctr"/>
            <a:endParaRPr lang="nl-NL" sz="3456" dirty="0"/>
          </a:p>
          <a:p>
            <a:r>
              <a:rPr lang="nl-NL" sz="2400" dirty="0">
                <a:solidFill>
                  <a:schemeClr val="tx1"/>
                </a:solidFill>
              </a:rPr>
              <a:t>Alex de Boer</a:t>
            </a:r>
            <a:endParaRPr lang="nl-NL" sz="2800" dirty="0">
              <a:solidFill>
                <a:schemeClr val="tx1"/>
              </a:solidFill>
            </a:endParaRPr>
          </a:p>
          <a:p>
            <a:r>
              <a:rPr lang="nl-NL" sz="1600" dirty="0">
                <a:solidFill>
                  <a:schemeClr val="tx1"/>
                </a:solidFill>
              </a:rPr>
              <a:t>Twitter: @alexdeboer</a:t>
            </a:r>
          </a:p>
          <a:p>
            <a:r>
              <a:rPr lang="nl-NL" sz="1600" dirty="0">
                <a:solidFill>
                  <a:schemeClr val="tx1"/>
                </a:solidFill>
              </a:rPr>
              <a:t>LinkedIn: /in/alexdeboer/</a:t>
            </a:r>
          </a:p>
          <a:p>
            <a:pPr algn="ctr"/>
            <a:endParaRPr lang="nl-NL" sz="3456" dirty="0"/>
          </a:p>
        </p:txBody>
      </p:sp>
      <p:pic>
        <p:nvPicPr>
          <p:cNvPr id="8" name="Afbeelding 8">
            <a:extLst>
              <a:ext uri="{FF2B5EF4-FFF2-40B4-BE49-F238E27FC236}">
                <a16:creationId xmlns:a16="http://schemas.microsoft.com/office/drawing/2014/main" id="{F9E5C8BE-D44A-4304-8B19-A82B2D28A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375" y="7134520"/>
            <a:ext cx="852295" cy="840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5D4F2A2-3F36-4B4B-821F-B30F8D69D23A}"/>
              </a:ext>
            </a:extLst>
          </p:cNvPr>
          <p:cNvSpPr txBox="1">
            <a:spLocks/>
          </p:cNvSpPr>
          <p:nvPr/>
        </p:nvSpPr>
        <p:spPr>
          <a:xfrm>
            <a:off x="439262" y="2632865"/>
            <a:ext cx="13333326" cy="4838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21915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chemeClr val="accent1"/>
                </a:solidFill>
              </a:rPr>
              <a:t>Thank</a:t>
            </a:r>
            <a:r>
              <a:rPr lang="en-US" sz="13800" dirty="0">
                <a:solidFill>
                  <a:schemeClr val="accent1"/>
                </a:solidFill>
              </a:rPr>
              <a:t> you! </a:t>
            </a:r>
            <a:endParaRPr lang="en-US" sz="8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81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BFB9-4481-4373-B285-03449DAF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 slides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CC5E1-4D7F-4F15-808F-EB5A45AE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105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BFB9-4481-4373-B285-03449DAF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Applied AI – machine vision tasks II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CC5E1-4D7F-4F15-808F-EB5A45AE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1BCFC28A-4D60-496A-B891-F8A6A78D0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094" y="2057399"/>
            <a:ext cx="5957888" cy="464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5319FE-36BE-4737-A0CB-B40AF1DDB2AF}"/>
              </a:ext>
            </a:extLst>
          </p:cNvPr>
          <p:cNvSpPr txBox="1">
            <a:spLocks/>
          </p:cNvSpPr>
          <p:nvPr/>
        </p:nvSpPr>
        <p:spPr>
          <a:xfrm>
            <a:off x="795338" y="6704552"/>
            <a:ext cx="11201400" cy="632618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 dirty="0"/>
          </a:p>
          <a:p>
            <a:pPr algn="ctr"/>
            <a:r>
              <a:rPr lang="en-US" b="0" dirty="0"/>
              <a:t>Human pose estimation / activity detection</a:t>
            </a:r>
          </a:p>
        </p:txBody>
      </p:sp>
    </p:spTree>
    <p:extLst>
      <p:ext uri="{BB962C8B-B14F-4D97-AF65-F5344CB8AC3E}">
        <p14:creationId xmlns:p14="http://schemas.microsoft.com/office/powerpoint/2010/main" val="209654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E2E6-4772-42F7-BE87-AAA4ABEE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DXC IoT Reference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0AEAB7-B656-4321-B4AA-577E5A1350C2}"/>
              </a:ext>
            </a:extLst>
          </p:cNvPr>
          <p:cNvSpPr/>
          <p:nvPr/>
        </p:nvSpPr>
        <p:spPr>
          <a:xfrm>
            <a:off x="-714" y="6829786"/>
            <a:ext cx="14629210" cy="53539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88184" tIns="45856" rIns="88184" bIns="45856" rtlCol="0" anchor="ctr"/>
          <a:lstStyle>
            <a:defPPr>
              <a:defRPr lang="en-US"/>
            </a:defPPr>
          </a:lstStyle>
          <a:p>
            <a:pPr marL="16591" marR="6636" algn="ctr">
              <a:spcBef>
                <a:spcPts val="137"/>
              </a:spcBef>
            </a:pPr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Responsiveness increases as network and analytic latencies decrease</a:t>
            </a:r>
          </a:p>
        </p:txBody>
      </p:sp>
      <p:sp>
        <p:nvSpPr>
          <p:cNvPr id="41" name="L-Shape 40">
            <a:extLst>
              <a:ext uri="{FF2B5EF4-FFF2-40B4-BE49-F238E27FC236}">
                <a16:creationId xmlns:a16="http://schemas.microsoft.com/office/drawing/2014/main" id="{02011973-EDF0-4335-8F88-4A05948C5608}"/>
              </a:ext>
            </a:extLst>
          </p:cNvPr>
          <p:cNvSpPr/>
          <p:nvPr/>
        </p:nvSpPr>
        <p:spPr>
          <a:xfrm rot="8100000">
            <a:off x="3331175" y="6273064"/>
            <a:ext cx="305515" cy="305515"/>
          </a:xfrm>
          <a:prstGeom prst="corner">
            <a:avLst>
              <a:gd name="adj1" fmla="val 22709"/>
              <a:gd name="adj2" fmla="val 243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Open Sans"/>
                <a:ea typeface="Arial" panose="020B0604020202020204" pitchFamily="34" charset="0"/>
                <a:cs typeface="Arial" panose="020B0604020202020204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Open Sans"/>
                <a:ea typeface="Arial" panose="020B0604020202020204" pitchFamily="34" charset="0"/>
                <a:cs typeface="Arial" panose="020B0604020202020204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Open Sans"/>
                <a:ea typeface="Arial" panose="020B0604020202020204" pitchFamily="34" charset="0"/>
                <a:cs typeface="Arial" panose="020B0604020202020204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Open Sans"/>
                <a:ea typeface="Arial" panose="020B0604020202020204" pitchFamily="34" charset="0"/>
                <a:cs typeface="Arial" panose="020B0604020202020204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Open Sans"/>
                <a:ea typeface="Arial" panose="020B0604020202020204" pitchFamily="34" charset="0"/>
                <a:cs typeface="Arial" panose="020B0604020202020204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Open Sans"/>
                <a:ea typeface="Arial" panose="020B0604020202020204" pitchFamily="34" charset="0"/>
                <a:cs typeface="Arial" panose="020B0604020202020204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Open Sans"/>
                <a:ea typeface="Arial" panose="020B0604020202020204" pitchFamily="34" charset="0"/>
                <a:cs typeface="Arial" panose="020B0604020202020204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Open Sans"/>
                <a:ea typeface="Arial" panose="020B0604020202020204" pitchFamily="34" charset="0"/>
                <a:cs typeface="Arial" panose="020B0604020202020204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Open Sans"/>
                <a:ea typeface="Arial" panose="020B0604020202020204" pitchFamily="34" charset="0"/>
                <a:cs typeface="Arial" panose="020B0604020202020204" pitchFamily="34" charset="0"/>
                <a:sym typeface="Wingdings"/>
              </a:defRPr>
            </a:lvl9pPr>
          </a:lstStyle>
          <a:p>
            <a:pPr algn="ctr"/>
            <a:endParaRPr lang="en-US" sz="1764" dirty="0"/>
          </a:p>
        </p:txBody>
      </p:sp>
      <p:pic>
        <p:nvPicPr>
          <p:cNvPr id="15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CB0AD8-D8D8-4144-9514-EA56492A8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75" y="1349302"/>
            <a:ext cx="7979166" cy="5023332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31D343A5-23AB-114A-B74D-2540D50CA30D}"/>
              </a:ext>
            </a:extLst>
          </p:cNvPr>
          <p:cNvSpPr/>
          <p:nvPr/>
        </p:nvSpPr>
        <p:spPr>
          <a:xfrm>
            <a:off x="8790690" y="2057935"/>
            <a:ext cx="352834" cy="837955"/>
          </a:xfrm>
          <a:prstGeom prst="rightBrac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CC3D3-2BED-1A49-B299-F8380F49B101}"/>
              </a:ext>
            </a:extLst>
          </p:cNvPr>
          <p:cNvSpPr txBox="1"/>
          <p:nvPr/>
        </p:nvSpPr>
        <p:spPr>
          <a:xfrm>
            <a:off x="9319941" y="2207433"/>
            <a:ext cx="3095320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solidFill>
                  <a:schemeClr val="accent2"/>
                </a:solidFill>
              </a:rPr>
              <a:t>P</a:t>
            </a:r>
            <a:r>
              <a:rPr lang="en-US" sz="2399" dirty="0"/>
              <a:t>roblem/Process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C7615F4-2519-DA47-9A19-73AC4BF5C9F9}"/>
              </a:ext>
            </a:extLst>
          </p:cNvPr>
          <p:cNvSpPr/>
          <p:nvPr/>
        </p:nvSpPr>
        <p:spPr>
          <a:xfrm>
            <a:off x="8790690" y="2948069"/>
            <a:ext cx="352834" cy="837955"/>
          </a:xfrm>
          <a:prstGeom prst="rightBrac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95200C-F798-704C-AB1D-656A8CDCD75E}"/>
              </a:ext>
            </a:extLst>
          </p:cNvPr>
          <p:cNvSpPr txBox="1"/>
          <p:nvPr/>
        </p:nvSpPr>
        <p:spPr>
          <a:xfrm>
            <a:off x="9319941" y="3099351"/>
            <a:ext cx="3656647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solidFill>
                  <a:schemeClr val="accent2"/>
                </a:solidFill>
              </a:rPr>
              <a:t>A</a:t>
            </a:r>
            <a:r>
              <a:rPr lang="en-US" sz="2399" dirty="0"/>
              <a:t>nalytics/Application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4FECE1E-6C93-AD44-BA51-F786E369C735}"/>
              </a:ext>
            </a:extLst>
          </p:cNvPr>
          <p:cNvSpPr/>
          <p:nvPr/>
        </p:nvSpPr>
        <p:spPr>
          <a:xfrm>
            <a:off x="8790690" y="3838204"/>
            <a:ext cx="352834" cy="1166702"/>
          </a:xfrm>
          <a:prstGeom prst="rightBrac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FBABC-1204-5A49-B2AE-D1C9D74DEF34}"/>
              </a:ext>
            </a:extLst>
          </p:cNvPr>
          <p:cNvSpPr txBox="1"/>
          <p:nvPr/>
        </p:nvSpPr>
        <p:spPr>
          <a:xfrm>
            <a:off x="9319942" y="4129966"/>
            <a:ext cx="2012761" cy="8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solidFill>
                  <a:schemeClr val="accent2"/>
                </a:solidFill>
              </a:rPr>
              <a:t>I</a:t>
            </a:r>
            <a:r>
              <a:rPr lang="en-US" sz="2399" dirty="0"/>
              <a:t>ntegration (platforms)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93CDB-8826-1F46-9011-38F01285EFE7}"/>
              </a:ext>
            </a:extLst>
          </p:cNvPr>
          <p:cNvSpPr txBox="1"/>
          <p:nvPr/>
        </p:nvSpPr>
        <p:spPr>
          <a:xfrm>
            <a:off x="9319941" y="5099914"/>
            <a:ext cx="3656647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solidFill>
                  <a:schemeClr val="accent2"/>
                </a:solidFill>
              </a:rPr>
              <a:t>N</a:t>
            </a:r>
            <a:r>
              <a:rPr lang="en-US" sz="2399" dirty="0"/>
              <a:t>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B07593-136B-3843-B410-11F07501580C}"/>
              </a:ext>
            </a:extLst>
          </p:cNvPr>
          <p:cNvSpPr txBox="1"/>
          <p:nvPr/>
        </p:nvSpPr>
        <p:spPr>
          <a:xfrm>
            <a:off x="9319941" y="5769483"/>
            <a:ext cx="3656647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solidFill>
                  <a:schemeClr val="accent2"/>
                </a:solidFill>
              </a:rPr>
              <a:t>T</a:t>
            </a:r>
            <a:r>
              <a:rPr lang="en-US" sz="2399" dirty="0"/>
              <a:t>hings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10EB78B-0DA5-DF41-AEB0-97040E66EDA3}"/>
              </a:ext>
            </a:extLst>
          </p:cNvPr>
          <p:cNvSpPr/>
          <p:nvPr/>
        </p:nvSpPr>
        <p:spPr>
          <a:xfrm>
            <a:off x="11509118" y="4316890"/>
            <a:ext cx="352834" cy="1942638"/>
          </a:xfrm>
          <a:prstGeom prst="rightBrac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34447-1658-544C-8EEC-A1F1FD536D95}"/>
              </a:ext>
            </a:extLst>
          </p:cNvPr>
          <p:cNvSpPr txBox="1"/>
          <p:nvPr/>
        </p:nvSpPr>
        <p:spPr>
          <a:xfrm>
            <a:off x="11914079" y="4863630"/>
            <a:ext cx="1784219" cy="8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Partner Ecosystem</a:t>
            </a:r>
          </a:p>
        </p:txBody>
      </p:sp>
    </p:spTree>
    <p:extLst>
      <p:ext uri="{BB962C8B-B14F-4D97-AF65-F5344CB8AC3E}">
        <p14:creationId xmlns:p14="http://schemas.microsoft.com/office/powerpoint/2010/main" val="168013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grass, mountain, man, cake&#10;&#10;Description generated with very high confidence">
            <a:extLst>
              <a:ext uri="{FF2B5EF4-FFF2-40B4-BE49-F238E27FC236}">
                <a16:creationId xmlns:a16="http://schemas.microsoft.com/office/drawing/2014/main" id="{91A9ECC4-1D68-4DBB-80F8-E9658A023C3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19909" y="1402765"/>
            <a:ext cx="5048068" cy="2840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5601D4-20E7-456F-B33D-D4730B3C6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Intelligent Truck Parking</a:t>
            </a:r>
            <a:endParaRPr lang="en-GB" sz="4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D0A3B7-60F1-49BC-9CC3-10C9F90EA2B7}"/>
              </a:ext>
            </a:extLst>
          </p:cNvPr>
          <p:cNvSpPr/>
          <p:nvPr/>
        </p:nvSpPr>
        <p:spPr>
          <a:xfrm>
            <a:off x="723899" y="3244226"/>
            <a:ext cx="5044077" cy="1995419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square" lIns="182880" tIns="182880" rIns="182880" bIns="182880" anchor="t">
            <a:noAutofit/>
          </a:bodyPr>
          <a:lstStyle/>
          <a:p>
            <a:pPr>
              <a:lnSpc>
                <a:spcPct val="150000"/>
              </a:lnSpc>
              <a:spcBef>
                <a:spcPts val="400"/>
              </a:spcBef>
              <a:buSzPct val="90000"/>
            </a:pPr>
            <a:r>
              <a:rPr lang="en-US" sz="1920" b="1" dirty="0">
                <a:solidFill>
                  <a:schemeClr val="bg1"/>
                </a:solidFill>
              </a:rPr>
              <a:t>Port Operator/Terminal Operators</a:t>
            </a:r>
          </a:p>
          <a:p>
            <a:pPr marL="227838" indent="-227838">
              <a:lnSpc>
                <a:spcPct val="90000"/>
              </a:lnSpc>
              <a:spcBef>
                <a:spcPts val="400"/>
              </a:spcBef>
              <a:buSzPct val="90000"/>
              <a:buFont typeface="Arial" panose="020B0604020202020204" pitchFamily="34" charset="0"/>
              <a:buChar char="►"/>
            </a:pPr>
            <a:r>
              <a:rPr lang="en-US" sz="1320" dirty="0">
                <a:solidFill>
                  <a:schemeClr val="bg1"/>
                </a:solidFill>
              </a:rPr>
              <a:t>Manage roads</a:t>
            </a:r>
            <a:endParaRPr lang="en-US" sz="1320" dirty="0">
              <a:solidFill>
                <a:schemeClr val="bg1"/>
              </a:solidFill>
              <a:cs typeface="Arial"/>
            </a:endParaRPr>
          </a:p>
          <a:p>
            <a:pPr marL="227838" indent="-227838">
              <a:lnSpc>
                <a:spcPct val="90000"/>
              </a:lnSpc>
              <a:spcBef>
                <a:spcPts val="400"/>
              </a:spcBef>
              <a:buSzPct val="90000"/>
              <a:buFont typeface="Arial" panose="020B0604020202020204" pitchFamily="34" charset="0"/>
              <a:buChar char="►"/>
            </a:pPr>
            <a:r>
              <a:rPr lang="en-US" sz="1320" dirty="0">
                <a:solidFill>
                  <a:schemeClr val="bg1"/>
                </a:solidFill>
              </a:rPr>
              <a:t>Enhance the port’s competitive position as a logistics hub and world-class industrial complex,  in terms of size and with regard to quality. </a:t>
            </a:r>
            <a:endParaRPr lang="en-US" sz="1320" dirty="0">
              <a:solidFill>
                <a:schemeClr val="bg1"/>
              </a:solidFill>
              <a:cs typeface="Arial"/>
            </a:endParaRPr>
          </a:p>
          <a:p>
            <a:pPr marL="227838" indent="-227838">
              <a:lnSpc>
                <a:spcPct val="90000"/>
              </a:lnSpc>
              <a:spcBef>
                <a:spcPts val="400"/>
              </a:spcBef>
              <a:buSzPct val="90000"/>
              <a:buFont typeface="Arial" panose="020B0604020202020204" pitchFamily="34" charset="0"/>
              <a:buChar char="►"/>
            </a:pPr>
            <a:r>
              <a:rPr lang="en-US" sz="1320" dirty="0">
                <a:solidFill>
                  <a:schemeClr val="bg1"/>
                </a:solidFill>
              </a:rPr>
              <a:t>Develop, manage and exploit the port in a sustainable way and to deliver speedy and safe services for shipping.</a:t>
            </a:r>
            <a:endParaRPr lang="en-US" sz="132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E26FCB-6FB5-4B2B-8507-A5C3A38F6649}"/>
              </a:ext>
            </a:extLst>
          </p:cNvPr>
          <p:cNvSpPr/>
          <p:nvPr/>
        </p:nvSpPr>
        <p:spPr>
          <a:xfrm>
            <a:off x="6308423" y="1723988"/>
            <a:ext cx="7942139" cy="134833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284988" indent="-2849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080" dirty="0">
                <a:solidFill>
                  <a:srgbClr val="000000"/>
                </a:solidFill>
                <a:cs typeface="Arial"/>
              </a:rPr>
              <a:t>Limited parking space, resulting in traffic jams, rogue and dangerous parking</a:t>
            </a:r>
            <a:endParaRPr lang="en-US" sz="1080" dirty="0">
              <a:solidFill>
                <a:srgbClr val="000000"/>
              </a:solidFill>
            </a:endParaRPr>
          </a:p>
          <a:p>
            <a:pPr marL="284988" indent="-2849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080" dirty="0">
                <a:solidFill>
                  <a:srgbClr val="000000"/>
                </a:solidFill>
              </a:rPr>
              <a:t>Traffic congestion caused by heavy trucks arriving (unplanned) at the Port </a:t>
            </a:r>
            <a:endParaRPr lang="en-US" sz="3456" dirty="0"/>
          </a:p>
          <a:p>
            <a:pPr marL="284988" lvl="1" indent="-28498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80" dirty="0">
                <a:solidFill>
                  <a:srgbClr val="000000"/>
                </a:solidFill>
              </a:rPr>
              <a:t>Insufficient parking for trucks at the port staging area</a:t>
            </a:r>
            <a:endParaRPr lang="en-US" sz="1080" dirty="0">
              <a:solidFill>
                <a:srgbClr val="000000"/>
              </a:solidFill>
              <a:cs typeface="Arial"/>
            </a:endParaRPr>
          </a:p>
          <a:p>
            <a:pPr marL="284988" lvl="1" indent="-28498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80" dirty="0">
                <a:solidFill>
                  <a:srgbClr val="000000"/>
                </a:solidFill>
              </a:rPr>
              <a:t>Pollution caused by trucks idling at the port gate and staging areas, extra trips to the back port</a:t>
            </a:r>
            <a:endParaRPr lang="en-US" sz="1080" dirty="0">
              <a:solidFill>
                <a:srgbClr val="000000"/>
              </a:solidFill>
              <a:cs typeface="Arial"/>
            </a:endParaRPr>
          </a:p>
          <a:p>
            <a:pPr marL="284988" lvl="1" indent="-28498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80" dirty="0">
                <a:solidFill>
                  <a:srgbClr val="000000"/>
                </a:solidFill>
              </a:rPr>
              <a:t>No integration of truck scheduling system with traffic monitoring, driver assignment, or parking systems</a:t>
            </a:r>
            <a:endParaRPr lang="en-US" sz="108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CA2B77-3A7B-47AD-9334-366DEE9D5D05}"/>
              </a:ext>
            </a:extLst>
          </p:cNvPr>
          <p:cNvSpPr/>
          <p:nvPr/>
        </p:nvSpPr>
        <p:spPr>
          <a:xfrm>
            <a:off x="6318660" y="6042178"/>
            <a:ext cx="7931902" cy="12170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defRPr/>
            </a:pPr>
            <a:r>
              <a:rPr lang="en-US" altLang="en-US" sz="1080" dirty="0">
                <a:solidFill>
                  <a:srgbClr val="000000"/>
                </a:solidFill>
              </a:rPr>
              <a:t>Reduced truck congestion by​:</a:t>
            </a:r>
          </a:p>
          <a:p>
            <a:pPr marL="284988" lvl="1" indent="-28498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080" dirty="0">
                <a:solidFill>
                  <a:srgbClr val="000000"/>
                </a:solidFill>
              </a:rPr>
              <a:t>Offering real-time parking availability, based on calculated parking occupancy, container status &amp; traffic information to involved truck drivers</a:t>
            </a:r>
            <a:endParaRPr lang="en-US" altLang="en-US" sz="1080" dirty="0">
              <a:solidFill>
                <a:srgbClr val="000000"/>
              </a:solidFill>
              <a:cs typeface="Arial"/>
            </a:endParaRPr>
          </a:p>
          <a:p>
            <a:pPr marL="284988" lvl="1" indent="-28498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080" dirty="0">
                <a:solidFill>
                  <a:srgbClr val="000000"/>
                </a:solidFill>
              </a:rPr>
              <a:t>Truck drivers can send ETA for Realtime traffic analysis to city and port agencies to give them time to respond with necessary actions where and when necessary</a:t>
            </a:r>
            <a:endParaRPr lang="en-GB" altLang="en-US" sz="108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51" name="Rectangle 21">
            <a:extLst>
              <a:ext uri="{FF2B5EF4-FFF2-40B4-BE49-F238E27FC236}">
                <a16:creationId xmlns:a16="http://schemas.microsoft.com/office/drawing/2014/main" id="{CD191BC7-D069-4D11-BF18-FB335FB86628}"/>
              </a:ext>
            </a:extLst>
          </p:cNvPr>
          <p:cNvSpPr/>
          <p:nvPr/>
        </p:nvSpPr>
        <p:spPr>
          <a:xfrm>
            <a:off x="6318661" y="3868207"/>
            <a:ext cx="7942139" cy="199541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320040" lvl="1" indent="-32004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en-US" sz="1080" dirty="0">
                <a:solidFill>
                  <a:srgbClr val="000000"/>
                </a:solidFill>
              </a:rPr>
              <a:t>Identify and forecast parking occupancy and capacity </a:t>
            </a:r>
          </a:p>
          <a:p>
            <a:pPr marL="320040" lvl="1" indent="-32004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en-US" sz="1080" dirty="0">
                <a:solidFill>
                  <a:srgbClr val="000000"/>
                </a:solidFill>
              </a:rPr>
              <a:t>Identify and forecast incoming traffic </a:t>
            </a:r>
          </a:p>
          <a:p>
            <a:pPr marL="320040" lvl="1" indent="-32004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en-US" sz="1080" dirty="0">
                <a:solidFill>
                  <a:srgbClr val="000000"/>
                </a:solidFill>
              </a:rPr>
              <a:t>Plan parking buffer occupation based on terminal freight handling activity </a:t>
            </a:r>
          </a:p>
          <a:p>
            <a:pPr marL="320040" indent="-32004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80" dirty="0">
                <a:ea typeface="+mn-lt"/>
                <a:cs typeface="+mn-lt"/>
              </a:rPr>
              <a:t>Assisted guidance for truck drivers for freight handling and parking.</a:t>
            </a:r>
          </a:p>
          <a:p>
            <a:pPr marL="320040" indent="-32004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80" dirty="0">
                <a:ea typeface="+mn-lt"/>
                <a:cs typeface="+mn-lt"/>
              </a:rPr>
              <a:t>Common operational picture for Port Authority and PCS users</a:t>
            </a:r>
          </a:p>
          <a:p>
            <a:pPr marL="284988" lvl="1" indent="-28498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endParaRPr lang="en-US" altLang="en-US" sz="1080" dirty="0">
              <a:cs typeface="Arial"/>
            </a:endParaRP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2113D95F-37EA-4D5C-ADA5-9AB6A0D5D1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7616" y="5334027"/>
          <a:ext cx="4409389" cy="2184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CorelDRAW" r:id="rId5" imgW="13995000" imgH="6937920" progId="CorelDraw.Graphic.21">
                  <p:embed/>
                </p:oleObj>
              </mc:Choice>
              <mc:Fallback>
                <p:oleObj name="CorelDRAW" r:id="rId5" imgW="13995000" imgH="6937920" progId="CorelDraw.Graphic.21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2113D95F-37EA-4D5C-ADA5-9AB6A0D5D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7616" y="5334027"/>
                        <a:ext cx="4409389" cy="2184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08B76A57-CFA5-40CD-996C-3085895A9CFF}"/>
              </a:ext>
            </a:extLst>
          </p:cNvPr>
          <p:cNvSpPr txBox="1"/>
          <p:nvPr/>
        </p:nvSpPr>
        <p:spPr>
          <a:xfrm>
            <a:off x="12531519" y="361064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Case study</a:t>
            </a:r>
            <a:endParaRPr lang="aa-ET" sz="2000" b="1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4D37B5-2DE8-4F95-9E78-E71BA76539C8}"/>
              </a:ext>
            </a:extLst>
          </p:cNvPr>
          <p:cNvGrpSpPr/>
          <p:nvPr/>
        </p:nvGrpSpPr>
        <p:grpSpPr>
          <a:xfrm>
            <a:off x="6310719" y="5525357"/>
            <a:ext cx="316180" cy="413502"/>
            <a:chOff x="7762461" y="288234"/>
            <a:chExt cx="785191" cy="1026878"/>
          </a:xfrm>
          <a:solidFill>
            <a:schemeClr val="accent1"/>
          </a:solidFill>
        </p:grpSpPr>
        <p:sp>
          <p:nvSpPr>
            <p:cNvPr id="27" name="Frame 26">
              <a:extLst>
                <a:ext uri="{FF2B5EF4-FFF2-40B4-BE49-F238E27FC236}">
                  <a16:creationId xmlns:a16="http://schemas.microsoft.com/office/drawing/2014/main" id="{9638BF7D-22CE-4CEB-96E4-886379557CB1}"/>
                </a:ext>
              </a:extLst>
            </p:cNvPr>
            <p:cNvSpPr/>
            <p:nvPr/>
          </p:nvSpPr>
          <p:spPr>
            <a:xfrm>
              <a:off x="7762461" y="337929"/>
              <a:ext cx="785191" cy="977183"/>
            </a:xfrm>
            <a:prstGeom prst="frame">
              <a:avLst/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0B72A6-9984-4FD3-B83C-1DAD0C1D9FB5}"/>
                </a:ext>
              </a:extLst>
            </p:cNvPr>
            <p:cNvSpPr/>
            <p:nvPr/>
          </p:nvSpPr>
          <p:spPr>
            <a:xfrm>
              <a:off x="7971182" y="288234"/>
              <a:ext cx="377687" cy="208722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0" name="Freeform 224">
              <a:extLst>
                <a:ext uri="{FF2B5EF4-FFF2-40B4-BE49-F238E27FC236}">
                  <a16:creationId xmlns:a16="http://schemas.microsoft.com/office/drawing/2014/main" id="{60CECECF-C35D-4C82-8F46-BF2B3E057056}"/>
                </a:ext>
              </a:extLst>
            </p:cNvPr>
            <p:cNvSpPr/>
            <p:nvPr/>
          </p:nvSpPr>
          <p:spPr bwMode="auto">
            <a:xfrm>
              <a:off x="7943084" y="644973"/>
              <a:ext cx="432062" cy="380998"/>
            </a:xfrm>
            <a:custGeom>
              <a:avLst/>
              <a:gdLst>
                <a:gd name="connsiteX0" fmla="*/ 0 w 1915885"/>
                <a:gd name="connsiteY0" fmla="*/ 1079863 h 1689463"/>
                <a:gd name="connsiteX1" fmla="*/ 635725 w 1915885"/>
                <a:gd name="connsiteY1" fmla="*/ 1689463 h 1689463"/>
                <a:gd name="connsiteX2" fmla="*/ 1915885 w 1915885"/>
                <a:gd name="connsiteY2" fmla="*/ 383177 h 1689463"/>
                <a:gd name="connsiteX3" fmla="*/ 1550125 w 1915885"/>
                <a:gd name="connsiteY3" fmla="*/ 0 h 1689463"/>
                <a:gd name="connsiteX4" fmla="*/ 618308 w 1915885"/>
                <a:gd name="connsiteY4" fmla="*/ 914400 h 1689463"/>
                <a:gd name="connsiteX5" fmla="*/ 400594 w 1915885"/>
                <a:gd name="connsiteY5" fmla="*/ 696686 h 1689463"/>
                <a:gd name="connsiteX6" fmla="*/ 0 w 1915885"/>
                <a:gd name="connsiteY6" fmla="*/ 1079863 h 1689463"/>
                <a:gd name="connsiteX0" fmla="*/ 0 w 1915885"/>
                <a:gd name="connsiteY0" fmla="*/ 1079863 h 1689463"/>
                <a:gd name="connsiteX1" fmla="*/ 635725 w 1915885"/>
                <a:gd name="connsiteY1" fmla="*/ 1689463 h 1689463"/>
                <a:gd name="connsiteX2" fmla="*/ 1915885 w 1915885"/>
                <a:gd name="connsiteY2" fmla="*/ 383177 h 1689463"/>
                <a:gd name="connsiteX3" fmla="*/ 1550125 w 1915885"/>
                <a:gd name="connsiteY3" fmla="*/ 0 h 1689463"/>
                <a:gd name="connsiteX4" fmla="*/ 618308 w 1915885"/>
                <a:gd name="connsiteY4" fmla="*/ 914400 h 1689463"/>
                <a:gd name="connsiteX5" fmla="*/ 391885 w 1915885"/>
                <a:gd name="connsiteY5" fmla="*/ 687977 h 1689463"/>
                <a:gd name="connsiteX6" fmla="*/ 0 w 1915885"/>
                <a:gd name="connsiteY6" fmla="*/ 1079863 h 1689463"/>
                <a:gd name="connsiteX0" fmla="*/ 0 w 1915885"/>
                <a:gd name="connsiteY0" fmla="*/ 1079863 h 1689463"/>
                <a:gd name="connsiteX1" fmla="*/ 618307 w 1915885"/>
                <a:gd name="connsiteY1" fmla="*/ 1689463 h 1689463"/>
                <a:gd name="connsiteX2" fmla="*/ 1915885 w 1915885"/>
                <a:gd name="connsiteY2" fmla="*/ 383177 h 1689463"/>
                <a:gd name="connsiteX3" fmla="*/ 1550125 w 1915885"/>
                <a:gd name="connsiteY3" fmla="*/ 0 h 1689463"/>
                <a:gd name="connsiteX4" fmla="*/ 618308 w 1915885"/>
                <a:gd name="connsiteY4" fmla="*/ 914400 h 1689463"/>
                <a:gd name="connsiteX5" fmla="*/ 391885 w 1915885"/>
                <a:gd name="connsiteY5" fmla="*/ 687977 h 1689463"/>
                <a:gd name="connsiteX6" fmla="*/ 0 w 1915885"/>
                <a:gd name="connsiteY6" fmla="*/ 1079863 h 168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85" h="1689463">
                  <a:moveTo>
                    <a:pt x="0" y="1079863"/>
                  </a:moveTo>
                  <a:lnTo>
                    <a:pt x="618307" y="1689463"/>
                  </a:lnTo>
                  <a:lnTo>
                    <a:pt x="1915885" y="383177"/>
                  </a:lnTo>
                  <a:lnTo>
                    <a:pt x="1550125" y="0"/>
                  </a:lnTo>
                  <a:lnTo>
                    <a:pt x="618308" y="914400"/>
                  </a:lnTo>
                  <a:lnTo>
                    <a:pt x="391885" y="687977"/>
                  </a:lnTo>
                  <a:lnTo>
                    <a:pt x="0" y="1079863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32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 pitchFamily="34" charset="0"/>
                <a:ea typeface="MS PGothic" pitchFamily="34" charset="-128"/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5C3AE31-AF6F-4189-93E5-45BF4EEFE265}"/>
              </a:ext>
            </a:extLst>
          </p:cNvPr>
          <p:cNvCxnSpPr>
            <a:cxnSpLocks/>
          </p:cNvCxnSpPr>
          <p:nvPr/>
        </p:nvCxnSpPr>
        <p:spPr>
          <a:xfrm flipV="1">
            <a:off x="6795997" y="1521147"/>
            <a:ext cx="7414952" cy="49540"/>
          </a:xfrm>
          <a:prstGeom prst="line">
            <a:avLst/>
          </a:prstGeom>
          <a:ln w="76200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Freeform 42">
            <a:extLst>
              <a:ext uri="{FF2B5EF4-FFF2-40B4-BE49-F238E27FC236}">
                <a16:creationId xmlns:a16="http://schemas.microsoft.com/office/drawing/2014/main" id="{BDE78279-9065-45C8-9A0B-AA81C64E701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18662" y="1286747"/>
            <a:ext cx="373276" cy="342352"/>
          </a:xfrm>
          <a:custGeom>
            <a:avLst/>
            <a:gdLst>
              <a:gd name="T0" fmla="*/ 1364 w 2728"/>
              <a:gd name="T1" fmla="*/ 0 h 2502"/>
              <a:gd name="T2" fmla="*/ 0 w 2728"/>
              <a:gd name="T3" fmla="*/ 2502 h 2502"/>
              <a:gd name="T4" fmla="*/ 2728 w 2728"/>
              <a:gd name="T5" fmla="*/ 2502 h 2502"/>
              <a:gd name="T6" fmla="*/ 1364 w 2728"/>
              <a:gd name="T7" fmla="*/ 0 h 2502"/>
              <a:gd name="T8" fmla="*/ 384 w 2728"/>
              <a:gd name="T9" fmla="*/ 2275 h 2502"/>
              <a:gd name="T10" fmla="*/ 1364 w 2728"/>
              <a:gd name="T11" fmla="*/ 474 h 2502"/>
              <a:gd name="T12" fmla="*/ 2344 w 2728"/>
              <a:gd name="T13" fmla="*/ 2275 h 2502"/>
              <a:gd name="T14" fmla="*/ 384 w 2728"/>
              <a:gd name="T15" fmla="*/ 2275 h 2502"/>
              <a:gd name="T16" fmla="*/ 1478 w 2728"/>
              <a:gd name="T17" fmla="*/ 1706 h 2502"/>
              <a:gd name="T18" fmla="*/ 1250 w 2728"/>
              <a:gd name="T19" fmla="*/ 1706 h 2502"/>
              <a:gd name="T20" fmla="*/ 1250 w 2728"/>
              <a:gd name="T21" fmla="*/ 1137 h 2502"/>
              <a:gd name="T22" fmla="*/ 1478 w 2728"/>
              <a:gd name="T23" fmla="*/ 1137 h 2502"/>
              <a:gd name="T24" fmla="*/ 1478 w 2728"/>
              <a:gd name="T25" fmla="*/ 1706 h 2502"/>
              <a:gd name="T26" fmla="*/ 1478 w 2728"/>
              <a:gd name="T27" fmla="*/ 2047 h 2502"/>
              <a:gd name="T28" fmla="*/ 1250 w 2728"/>
              <a:gd name="T29" fmla="*/ 2047 h 2502"/>
              <a:gd name="T30" fmla="*/ 1250 w 2728"/>
              <a:gd name="T31" fmla="*/ 1820 h 2502"/>
              <a:gd name="T32" fmla="*/ 1478 w 2728"/>
              <a:gd name="T33" fmla="*/ 1820 h 2502"/>
              <a:gd name="T34" fmla="*/ 1478 w 2728"/>
              <a:gd name="T35" fmla="*/ 2047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28" h="2502">
                <a:moveTo>
                  <a:pt x="1364" y="0"/>
                </a:moveTo>
                <a:lnTo>
                  <a:pt x="0" y="2502"/>
                </a:lnTo>
                <a:lnTo>
                  <a:pt x="2728" y="2502"/>
                </a:lnTo>
                <a:lnTo>
                  <a:pt x="1364" y="0"/>
                </a:lnTo>
                <a:close/>
                <a:moveTo>
                  <a:pt x="384" y="2275"/>
                </a:moveTo>
                <a:lnTo>
                  <a:pt x="1364" y="474"/>
                </a:lnTo>
                <a:lnTo>
                  <a:pt x="2344" y="2275"/>
                </a:lnTo>
                <a:lnTo>
                  <a:pt x="384" y="2275"/>
                </a:lnTo>
                <a:close/>
                <a:moveTo>
                  <a:pt x="1478" y="1706"/>
                </a:moveTo>
                <a:lnTo>
                  <a:pt x="1250" y="1706"/>
                </a:lnTo>
                <a:lnTo>
                  <a:pt x="1250" y="1137"/>
                </a:lnTo>
                <a:lnTo>
                  <a:pt x="1478" y="1137"/>
                </a:lnTo>
                <a:lnTo>
                  <a:pt x="1478" y="1706"/>
                </a:lnTo>
                <a:close/>
                <a:moveTo>
                  <a:pt x="1478" y="2047"/>
                </a:moveTo>
                <a:lnTo>
                  <a:pt x="1250" y="2047"/>
                </a:lnTo>
                <a:lnTo>
                  <a:pt x="1250" y="1820"/>
                </a:lnTo>
                <a:lnTo>
                  <a:pt x="1478" y="1820"/>
                </a:lnTo>
                <a:lnTo>
                  <a:pt x="1478" y="20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BA911325-3680-4FEA-B803-4550D7A1B2A9}"/>
              </a:ext>
            </a:extLst>
          </p:cNvPr>
          <p:cNvSpPr>
            <a:spLocks noEditPoints="1"/>
          </p:cNvSpPr>
          <p:nvPr/>
        </p:nvSpPr>
        <p:spPr bwMode="auto">
          <a:xfrm>
            <a:off x="6318661" y="3030658"/>
            <a:ext cx="309410" cy="460158"/>
          </a:xfrm>
          <a:custGeom>
            <a:avLst/>
            <a:gdLst>
              <a:gd name="T0" fmla="*/ 299 w 598"/>
              <a:gd name="T1" fmla="*/ 0 h 891"/>
              <a:gd name="T2" fmla="*/ 64 w 598"/>
              <a:gd name="T3" fmla="*/ 483 h 891"/>
              <a:gd name="T4" fmla="*/ 146 w 598"/>
              <a:gd name="T5" fmla="*/ 784 h 891"/>
              <a:gd name="T6" fmla="*/ 210 w 598"/>
              <a:gd name="T7" fmla="*/ 813 h 891"/>
              <a:gd name="T8" fmla="*/ 273 w 598"/>
              <a:gd name="T9" fmla="*/ 891 h 891"/>
              <a:gd name="T10" fmla="*/ 388 w 598"/>
              <a:gd name="T11" fmla="*/ 828 h 891"/>
              <a:gd name="T12" fmla="*/ 422 w 598"/>
              <a:gd name="T13" fmla="*/ 813 h 891"/>
              <a:gd name="T14" fmla="*/ 452 w 598"/>
              <a:gd name="T15" fmla="*/ 602 h 891"/>
              <a:gd name="T16" fmla="*/ 598 w 598"/>
              <a:gd name="T17" fmla="*/ 299 h 891"/>
              <a:gd name="T18" fmla="*/ 204 w 598"/>
              <a:gd name="T19" fmla="*/ 338 h 891"/>
              <a:gd name="T20" fmla="*/ 274 w 598"/>
              <a:gd name="T21" fmla="*/ 355 h 891"/>
              <a:gd name="T22" fmla="*/ 295 w 598"/>
              <a:gd name="T23" fmla="*/ 354 h 891"/>
              <a:gd name="T24" fmla="*/ 348 w 598"/>
              <a:gd name="T25" fmla="*/ 351 h 891"/>
              <a:gd name="T26" fmla="*/ 367 w 598"/>
              <a:gd name="T27" fmla="*/ 358 h 891"/>
              <a:gd name="T28" fmla="*/ 342 w 598"/>
              <a:gd name="T29" fmla="*/ 564 h 891"/>
              <a:gd name="T30" fmla="*/ 392 w 598"/>
              <a:gd name="T31" fmla="*/ 623 h 891"/>
              <a:gd name="T32" fmla="*/ 206 w 598"/>
              <a:gd name="T33" fmla="*/ 674 h 891"/>
              <a:gd name="T34" fmla="*/ 392 w 598"/>
              <a:gd name="T35" fmla="*/ 623 h 891"/>
              <a:gd name="T36" fmla="*/ 206 w 598"/>
              <a:gd name="T37" fmla="*/ 703 h 891"/>
              <a:gd name="T38" fmla="*/ 392 w 598"/>
              <a:gd name="T39" fmla="*/ 754 h 891"/>
              <a:gd name="T40" fmla="*/ 405 w 598"/>
              <a:gd name="T41" fmla="*/ 564 h 891"/>
              <a:gd name="T42" fmla="*/ 445 w 598"/>
              <a:gd name="T43" fmla="*/ 317 h 891"/>
              <a:gd name="T44" fmla="*/ 401 w 598"/>
              <a:gd name="T45" fmla="*/ 307 h 891"/>
              <a:gd name="T46" fmla="*/ 368 w 598"/>
              <a:gd name="T47" fmla="*/ 325 h 891"/>
              <a:gd name="T48" fmla="*/ 333 w 598"/>
              <a:gd name="T49" fmla="*/ 271 h 891"/>
              <a:gd name="T50" fmla="*/ 282 w 598"/>
              <a:gd name="T51" fmla="*/ 322 h 891"/>
              <a:gd name="T52" fmla="*/ 229 w 598"/>
              <a:gd name="T53" fmla="*/ 287 h 891"/>
              <a:gd name="T54" fmla="*/ 197 w 598"/>
              <a:gd name="T55" fmla="*/ 307 h 891"/>
              <a:gd name="T56" fmla="*/ 153 w 598"/>
              <a:gd name="T57" fmla="*/ 317 h 891"/>
              <a:gd name="T58" fmla="*/ 193 w 598"/>
              <a:gd name="T59" fmla="*/ 564 h 891"/>
              <a:gd name="T60" fmla="*/ 60 w 598"/>
              <a:gd name="T61" fmla="*/ 299 h 891"/>
              <a:gd name="T62" fmla="*/ 538 w 598"/>
              <a:gd name="T63" fmla="*/ 299 h 891"/>
              <a:gd name="T64" fmla="*/ 405 w 598"/>
              <a:gd name="T65" fmla="*/ 564 h 8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" h="891">
                <a:moveTo>
                  <a:pt x="598" y="299"/>
                </a:moveTo>
                <a:cubicBezTo>
                  <a:pt x="598" y="134"/>
                  <a:pt x="464" y="0"/>
                  <a:pt x="299" y="0"/>
                </a:cubicBezTo>
                <a:cubicBezTo>
                  <a:pt x="134" y="0"/>
                  <a:pt x="0" y="134"/>
                  <a:pt x="0" y="299"/>
                </a:cubicBezTo>
                <a:cubicBezTo>
                  <a:pt x="0" y="366"/>
                  <a:pt x="23" y="430"/>
                  <a:pt x="64" y="483"/>
                </a:cubicBezTo>
                <a:cubicBezTo>
                  <a:pt x="94" y="520"/>
                  <a:pt x="122" y="561"/>
                  <a:pt x="146" y="602"/>
                </a:cubicBezTo>
                <a:cubicBezTo>
                  <a:pt x="146" y="784"/>
                  <a:pt x="146" y="784"/>
                  <a:pt x="146" y="784"/>
                </a:cubicBezTo>
                <a:cubicBezTo>
                  <a:pt x="146" y="800"/>
                  <a:pt x="159" y="813"/>
                  <a:pt x="176" y="813"/>
                </a:cubicBezTo>
                <a:cubicBezTo>
                  <a:pt x="210" y="813"/>
                  <a:pt x="210" y="813"/>
                  <a:pt x="210" y="813"/>
                </a:cubicBezTo>
                <a:cubicBezTo>
                  <a:pt x="210" y="828"/>
                  <a:pt x="210" y="828"/>
                  <a:pt x="210" y="828"/>
                </a:cubicBezTo>
                <a:cubicBezTo>
                  <a:pt x="210" y="863"/>
                  <a:pt x="238" y="891"/>
                  <a:pt x="273" y="891"/>
                </a:cubicBezTo>
                <a:cubicBezTo>
                  <a:pt x="325" y="891"/>
                  <a:pt x="325" y="891"/>
                  <a:pt x="325" y="891"/>
                </a:cubicBezTo>
                <a:cubicBezTo>
                  <a:pt x="360" y="891"/>
                  <a:pt x="388" y="863"/>
                  <a:pt x="388" y="828"/>
                </a:cubicBezTo>
                <a:cubicBezTo>
                  <a:pt x="388" y="813"/>
                  <a:pt x="388" y="813"/>
                  <a:pt x="388" y="813"/>
                </a:cubicBezTo>
                <a:cubicBezTo>
                  <a:pt x="422" y="813"/>
                  <a:pt x="422" y="813"/>
                  <a:pt x="422" y="813"/>
                </a:cubicBezTo>
                <a:cubicBezTo>
                  <a:pt x="439" y="813"/>
                  <a:pt x="452" y="800"/>
                  <a:pt x="452" y="784"/>
                </a:cubicBezTo>
                <a:cubicBezTo>
                  <a:pt x="452" y="602"/>
                  <a:pt x="452" y="602"/>
                  <a:pt x="452" y="602"/>
                </a:cubicBezTo>
                <a:cubicBezTo>
                  <a:pt x="477" y="561"/>
                  <a:pt x="504" y="521"/>
                  <a:pt x="534" y="483"/>
                </a:cubicBezTo>
                <a:cubicBezTo>
                  <a:pt x="576" y="430"/>
                  <a:pt x="598" y="366"/>
                  <a:pt x="598" y="299"/>
                </a:cubicBezTo>
                <a:close/>
                <a:moveTo>
                  <a:pt x="256" y="564"/>
                </a:moveTo>
                <a:cubicBezTo>
                  <a:pt x="204" y="338"/>
                  <a:pt x="204" y="338"/>
                  <a:pt x="204" y="338"/>
                </a:cubicBezTo>
                <a:cubicBezTo>
                  <a:pt x="235" y="319"/>
                  <a:pt x="235" y="319"/>
                  <a:pt x="235" y="319"/>
                </a:cubicBezTo>
                <a:cubicBezTo>
                  <a:pt x="274" y="355"/>
                  <a:pt x="274" y="355"/>
                  <a:pt x="274" y="355"/>
                </a:cubicBezTo>
                <a:cubicBezTo>
                  <a:pt x="277" y="358"/>
                  <a:pt x="281" y="359"/>
                  <a:pt x="285" y="359"/>
                </a:cubicBezTo>
                <a:cubicBezTo>
                  <a:pt x="289" y="359"/>
                  <a:pt x="293" y="357"/>
                  <a:pt x="295" y="354"/>
                </a:cubicBezTo>
                <a:cubicBezTo>
                  <a:pt x="329" y="313"/>
                  <a:pt x="329" y="313"/>
                  <a:pt x="329" y="313"/>
                </a:cubicBezTo>
                <a:cubicBezTo>
                  <a:pt x="348" y="351"/>
                  <a:pt x="348" y="351"/>
                  <a:pt x="348" y="351"/>
                </a:cubicBezTo>
                <a:cubicBezTo>
                  <a:pt x="351" y="356"/>
                  <a:pt x="356" y="359"/>
                  <a:pt x="361" y="359"/>
                </a:cubicBezTo>
                <a:cubicBezTo>
                  <a:pt x="363" y="359"/>
                  <a:pt x="365" y="359"/>
                  <a:pt x="367" y="358"/>
                </a:cubicBezTo>
                <a:cubicBezTo>
                  <a:pt x="392" y="348"/>
                  <a:pt x="392" y="348"/>
                  <a:pt x="392" y="348"/>
                </a:cubicBezTo>
                <a:cubicBezTo>
                  <a:pt x="342" y="564"/>
                  <a:pt x="342" y="564"/>
                  <a:pt x="342" y="564"/>
                </a:cubicBezTo>
                <a:lnTo>
                  <a:pt x="256" y="564"/>
                </a:lnTo>
                <a:close/>
                <a:moveTo>
                  <a:pt x="392" y="623"/>
                </a:moveTo>
                <a:cubicBezTo>
                  <a:pt x="392" y="674"/>
                  <a:pt x="392" y="674"/>
                  <a:pt x="392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23"/>
                  <a:pt x="206" y="623"/>
                  <a:pt x="206" y="623"/>
                </a:cubicBezTo>
                <a:lnTo>
                  <a:pt x="392" y="623"/>
                </a:lnTo>
                <a:close/>
                <a:moveTo>
                  <a:pt x="206" y="754"/>
                </a:moveTo>
                <a:cubicBezTo>
                  <a:pt x="206" y="703"/>
                  <a:pt x="206" y="703"/>
                  <a:pt x="206" y="703"/>
                </a:cubicBezTo>
                <a:cubicBezTo>
                  <a:pt x="392" y="703"/>
                  <a:pt x="392" y="703"/>
                  <a:pt x="392" y="703"/>
                </a:cubicBezTo>
                <a:cubicBezTo>
                  <a:pt x="392" y="754"/>
                  <a:pt x="392" y="754"/>
                  <a:pt x="392" y="754"/>
                </a:cubicBezTo>
                <a:lnTo>
                  <a:pt x="206" y="754"/>
                </a:lnTo>
                <a:close/>
                <a:moveTo>
                  <a:pt x="405" y="564"/>
                </a:moveTo>
                <a:cubicBezTo>
                  <a:pt x="388" y="564"/>
                  <a:pt x="388" y="564"/>
                  <a:pt x="388" y="564"/>
                </a:cubicBezTo>
                <a:cubicBezTo>
                  <a:pt x="445" y="317"/>
                  <a:pt x="445" y="317"/>
                  <a:pt x="445" y="317"/>
                </a:cubicBezTo>
                <a:cubicBezTo>
                  <a:pt x="448" y="305"/>
                  <a:pt x="440" y="293"/>
                  <a:pt x="428" y="290"/>
                </a:cubicBezTo>
                <a:cubicBezTo>
                  <a:pt x="416" y="287"/>
                  <a:pt x="404" y="295"/>
                  <a:pt x="401" y="307"/>
                </a:cubicBezTo>
                <a:cubicBezTo>
                  <a:pt x="400" y="312"/>
                  <a:pt x="400" y="312"/>
                  <a:pt x="400" y="312"/>
                </a:cubicBezTo>
                <a:cubicBezTo>
                  <a:pt x="368" y="325"/>
                  <a:pt x="368" y="325"/>
                  <a:pt x="368" y="325"/>
                </a:cubicBezTo>
                <a:cubicBezTo>
                  <a:pt x="345" y="279"/>
                  <a:pt x="345" y="279"/>
                  <a:pt x="345" y="279"/>
                </a:cubicBezTo>
                <a:cubicBezTo>
                  <a:pt x="342" y="275"/>
                  <a:pt x="338" y="272"/>
                  <a:pt x="333" y="271"/>
                </a:cubicBezTo>
                <a:cubicBezTo>
                  <a:pt x="328" y="271"/>
                  <a:pt x="323" y="273"/>
                  <a:pt x="320" y="277"/>
                </a:cubicBezTo>
                <a:cubicBezTo>
                  <a:pt x="282" y="322"/>
                  <a:pt x="282" y="322"/>
                  <a:pt x="282" y="322"/>
                </a:cubicBezTo>
                <a:cubicBezTo>
                  <a:pt x="247" y="289"/>
                  <a:pt x="247" y="289"/>
                  <a:pt x="247" y="289"/>
                </a:cubicBezTo>
                <a:cubicBezTo>
                  <a:pt x="242" y="285"/>
                  <a:pt x="235" y="284"/>
                  <a:pt x="229" y="28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194" y="295"/>
                  <a:pt x="182" y="287"/>
                  <a:pt x="170" y="290"/>
                </a:cubicBezTo>
                <a:cubicBezTo>
                  <a:pt x="158" y="293"/>
                  <a:pt x="150" y="305"/>
                  <a:pt x="153" y="317"/>
                </a:cubicBezTo>
                <a:cubicBezTo>
                  <a:pt x="210" y="564"/>
                  <a:pt x="210" y="564"/>
                  <a:pt x="210" y="564"/>
                </a:cubicBezTo>
                <a:cubicBezTo>
                  <a:pt x="193" y="564"/>
                  <a:pt x="193" y="564"/>
                  <a:pt x="193" y="564"/>
                </a:cubicBezTo>
                <a:cubicBezTo>
                  <a:pt x="168" y="523"/>
                  <a:pt x="140" y="483"/>
                  <a:pt x="111" y="446"/>
                </a:cubicBezTo>
                <a:cubicBezTo>
                  <a:pt x="78" y="404"/>
                  <a:pt x="60" y="353"/>
                  <a:pt x="60" y="299"/>
                </a:cubicBezTo>
                <a:cubicBezTo>
                  <a:pt x="60" y="167"/>
                  <a:pt x="167" y="60"/>
                  <a:pt x="299" y="60"/>
                </a:cubicBezTo>
                <a:cubicBezTo>
                  <a:pt x="431" y="60"/>
                  <a:pt x="538" y="167"/>
                  <a:pt x="538" y="299"/>
                </a:cubicBezTo>
                <a:cubicBezTo>
                  <a:pt x="538" y="353"/>
                  <a:pt x="520" y="404"/>
                  <a:pt x="487" y="446"/>
                </a:cubicBezTo>
                <a:cubicBezTo>
                  <a:pt x="457" y="484"/>
                  <a:pt x="430" y="523"/>
                  <a:pt x="405" y="5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B3EDCD93-9E0B-4FFA-A898-1C25D5F60CF8}"/>
              </a:ext>
            </a:extLst>
          </p:cNvPr>
          <p:cNvSpPr txBox="1">
            <a:spLocks/>
          </p:cNvSpPr>
          <p:nvPr/>
        </p:nvSpPr>
        <p:spPr bwMode="gray">
          <a:xfrm>
            <a:off x="6771933" y="1202740"/>
            <a:ext cx="1852864" cy="309326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marL="0" indent="0" algn="l" defTabSz="969710" rtl="0" eaLnBrk="1" latinLnBrk="0" hangingPunct="1">
              <a:spcBef>
                <a:spcPts val="795"/>
              </a:spcBef>
              <a:buFontTx/>
              <a:buNone/>
              <a:defRPr sz="132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69710" rtl="0" eaLnBrk="1" latinLnBrk="0" hangingPunct="1">
              <a:spcBef>
                <a:spcPts val="795"/>
              </a:spcBef>
              <a:buFontTx/>
              <a:buNone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1517" indent="-151517" algn="l" defTabSz="969710" rtl="0" eaLnBrk="1" latinLnBrk="0" hangingPunct="1">
              <a:spcBef>
                <a:spcPts val="795"/>
              </a:spcBef>
              <a:buFont typeface="Arial" pitchFamily="34" charset="0"/>
              <a:buChar char="•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034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4552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6069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57586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9103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defRPr sz="1326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60621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accent1"/>
                </a:solidFill>
              </a:rPr>
              <a:t>Challenge</a:t>
            </a: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C31BCC7A-FF27-4F35-974B-D6327E21F8FA}"/>
              </a:ext>
            </a:extLst>
          </p:cNvPr>
          <p:cNvSpPr txBox="1">
            <a:spLocks/>
          </p:cNvSpPr>
          <p:nvPr/>
        </p:nvSpPr>
        <p:spPr bwMode="gray">
          <a:xfrm>
            <a:off x="6844755" y="3082126"/>
            <a:ext cx="1852864" cy="309326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marL="0" indent="0" algn="l" defTabSz="969710" rtl="0" eaLnBrk="1" latinLnBrk="0" hangingPunct="1">
              <a:spcBef>
                <a:spcPts val="795"/>
              </a:spcBef>
              <a:buFontTx/>
              <a:buNone/>
              <a:defRPr sz="132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69710" rtl="0" eaLnBrk="1" latinLnBrk="0" hangingPunct="1">
              <a:spcBef>
                <a:spcPts val="795"/>
              </a:spcBef>
              <a:buFontTx/>
              <a:buNone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1517" indent="-151517" algn="l" defTabSz="969710" rtl="0" eaLnBrk="1" latinLnBrk="0" hangingPunct="1">
              <a:spcBef>
                <a:spcPts val="795"/>
              </a:spcBef>
              <a:buFont typeface="Arial" pitchFamily="34" charset="0"/>
              <a:buChar char="•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034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4552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6069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57586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9103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defRPr sz="1326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60621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accent1"/>
                </a:solidFill>
              </a:rPr>
              <a:t>Solution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B27486A7-715A-48B5-818C-E3732938D8D7}"/>
              </a:ext>
            </a:extLst>
          </p:cNvPr>
          <p:cNvSpPr txBox="1">
            <a:spLocks/>
          </p:cNvSpPr>
          <p:nvPr/>
        </p:nvSpPr>
        <p:spPr bwMode="gray">
          <a:xfrm>
            <a:off x="6802516" y="5503043"/>
            <a:ext cx="1852864" cy="309326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marL="0" indent="0" algn="l" defTabSz="969710" rtl="0" eaLnBrk="1" latinLnBrk="0" hangingPunct="1">
              <a:spcBef>
                <a:spcPts val="795"/>
              </a:spcBef>
              <a:buFontTx/>
              <a:buNone/>
              <a:defRPr sz="132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69710" rtl="0" eaLnBrk="1" latinLnBrk="0" hangingPunct="1">
              <a:spcBef>
                <a:spcPts val="795"/>
              </a:spcBef>
              <a:buFontTx/>
              <a:buNone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1517" indent="-151517" algn="l" defTabSz="969710" rtl="0" eaLnBrk="1" latinLnBrk="0" hangingPunct="1">
              <a:spcBef>
                <a:spcPts val="795"/>
              </a:spcBef>
              <a:buFont typeface="Arial" pitchFamily="34" charset="0"/>
              <a:buChar char="•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034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4552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6069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57586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9103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defRPr sz="1326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60621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accent1"/>
                </a:solidFill>
              </a:rPr>
              <a:t>Results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5EE1F3E-AC7C-4E2B-854B-84EDE19CBE68}"/>
              </a:ext>
            </a:extLst>
          </p:cNvPr>
          <p:cNvCxnSpPr>
            <a:cxnSpLocks/>
          </p:cNvCxnSpPr>
          <p:nvPr/>
        </p:nvCxnSpPr>
        <p:spPr>
          <a:xfrm flipV="1">
            <a:off x="6795997" y="3404084"/>
            <a:ext cx="7414952" cy="49540"/>
          </a:xfrm>
          <a:prstGeom prst="line">
            <a:avLst/>
          </a:prstGeom>
          <a:ln w="76200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89F6992-FFB3-454A-AB28-E532461DFF3C}"/>
              </a:ext>
            </a:extLst>
          </p:cNvPr>
          <p:cNvCxnSpPr>
            <a:cxnSpLocks/>
          </p:cNvCxnSpPr>
          <p:nvPr/>
        </p:nvCxnSpPr>
        <p:spPr>
          <a:xfrm flipV="1">
            <a:off x="6795997" y="5812370"/>
            <a:ext cx="7414952" cy="49540"/>
          </a:xfrm>
          <a:prstGeom prst="line">
            <a:avLst/>
          </a:prstGeom>
          <a:ln w="76200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181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BD76-D905-42DF-943F-8249B02CBE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800" y="670218"/>
            <a:ext cx="13449575" cy="701238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258B2-B5C2-4517-A7FD-36566BAE24D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85799" y="2057400"/>
            <a:ext cx="7655767" cy="4638598"/>
          </a:xfrm>
        </p:spPr>
        <p:txBody>
          <a:bodyPr vert="horz" lIns="109728" tIns="54864" rIns="109728" bIns="54864" rtlCol="0" anchor="ctr">
            <a:noAutofit/>
          </a:bodyPr>
          <a:lstStyle/>
          <a:p>
            <a:pPr marL="411480" indent="-411480">
              <a:spcBef>
                <a:spcPts val="144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en-US" sz="2800" b="0" dirty="0"/>
              <a:t>Smart Places and Things introduction</a:t>
            </a:r>
          </a:p>
          <a:p>
            <a:pPr marL="411480" indent="-411480">
              <a:spcBef>
                <a:spcPts val="144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en-US" sz="2800" b="0" dirty="0"/>
              <a:t>AI (in general and machine vision)</a:t>
            </a:r>
          </a:p>
          <a:p>
            <a:pPr marL="411480" indent="-411480">
              <a:spcBef>
                <a:spcPts val="144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en-US" sz="2800" b="0" dirty="0"/>
              <a:t>Applied AI - Machine vision tasks</a:t>
            </a:r>
          </a:p>
          <a:p>
            <a:pPr marL="411480" indent="-411480">
              <a:spcBef>
                <a:spcPts val="144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en-US" sz="2800" b="0" dirty="0"/>
              <a:t>Smart Places and Things - applied AI examples </a:t>
            </a:r>
          </a:p>
          <a:p>
            <a:pPr marL="411480" indent="-411480">
              <a:spcBef>
                <a:spcPts val="144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en-US" sz="2800" b="0" dirty="0"/>
              <a:t>Where to use AI? Finding project topics by looking at business processes</a:t>
            </a:r>
          </a:p>
          <a:p>
            <a:pPr marL="411480" indent="-411480">
              <a:spcBef>
                <a:spcPts val="144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en-US" sz="2800" b="0" dirty="0"/>
              <a:t>Project topics / datasets</a:t>
            </a:r>
            <a:endParaRPr lang="en-US" sz="2800" dirty="0"/>
          </a:p>
        </p:txBody>
      </p:sp>
      <p:pic>
        <p:nvPicPr>
          <p:cNvPr id="5" name="Picture 2" descr="Afbeeldingsresultaat voor neural network">
            <a:extLst>
              <a:ext uri="{FF2B5EF4-FFF2-40B4-BE49-F238E27FC236}">
                <a16:creationId xmlns:a16="http://schemas.microsoft.com/office/drawing/2014/main" id="{4DFFD0B7-2260-4A9D-B072-037F36EC0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484" y="2887792"/>
            <a:ext cx="5293891" cy="297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93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fbeelding 5">
            <a:extLst>
              <a:ext uri="{FF2B5EF4-FFF2-40B4-BE49-F238E27FC236}">
                <a16:creationId xmlns:a16="http://schemas.microsoft.com/office/drawing/2014/main" id="{B187BCA1-FE80-437E-804D-87CD111E23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t="7936" b="9148"/>
          <a:stretch/>
        </p:blipFill>
        <p:spPr>
          <a:xfrm>
            <a:off x="723900" y="1217995"/>
            <a:ext cx="5036820" cy="2697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5601D4-20E7-456F-B33D-D4730B3C6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Spot Speed and Red-Light Enforcement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D0A3B7-60F1-49BC-9CC3-10C9F90EA2B7}"/>
              </a:ext>
            </a:extLst>
          </p:cNvPr>
          <p:cNvSpPr/>
          <p:nvPr/>
        </p:nvSpPr>
        <p:spPr>
          <a:xfrm>
            <a:off x="723900" y="3403843"/>
            <a:ext cx="5036820" cy="4002797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square" lIns="182880" tIns="182880" rIns="182880" bIns="182880" anchor="t">
            <a:noAutofit/>
          </a:bodyPr>
          <a:lstStyle/>
          <a:p>
            <a:pPr>
              <a:lnSpc>
                <a:spcPct val="150000"/>
              </a:lnSpc>
              <a:spcBef>
                <a:spcPts val="400"/>
              </a:spcBef>
              <a:buSzPct val="90000"/>
            </a:pPr>
            <a:r>
              <a:rPr lang="en-US" sz="1920" b="1" dirty="0">
                <a:solidFill>
                  <a:schemeClr val="bg1"/>
                </a:solidFill>
              </a:rPr>
              <a:t>Netherlands Public Prosecution Office</a:t>
            </a:r>
          </a:p>
          <a:p>
            <a:pPr marL="227838" indent="-227838">
              <a:lnSpc>
                <a:spcPct val="90000"/>
              </a:lnSpc>
              <a:spcBef>
                <a:spcPts val="400"/>
              </a:spcBef>
              <a:buSzPct val="90000"/>
              <a:buFont typeface="Arial" panose="020B0604020202020204" pitchFamily="34" charset="0"/>
              <a:buChar char="►"/>
            </a:pPr>
            <a:r>
              <a:rPr lang="en-US" sz="1320" dirty="0">
                <a:solidFill>
                  <a:schemeClr val="bg1"/>
                </a:solidFill>
              </a:rPr>
              <a:t>Gives advice on traffic laws and regulations to other parts of the Public Prosecution Service, the judiciary and the police</a:t>
            </a:r>
            <a:endParaRPr lang="en-US" sz="132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E26FCB-6FB5-4B2B-8507-A5C3A38F6649}"/>
              </a:ext>
            </a:extLst>
          </p:cNvPr>
          <p:cNvSpPr/>
          <p:nvPr/>
        </p:nvSpPr>
        <p:spPr>
          <a:xfrm>
            <a:off x="6308423" y="1723988"/>
            <a:ext cx="7942139" cy="113332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284988" lvl="1" indent="-28498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80" dirty="0">
                <a:solidFill>
                  <a:srgbClr val="000000"/>
                </a:solidFill>
              </a:rPr>
              <a:t>Road safety at dangerous intersections because of speeding and red-light negation</a:t>
            </a:r>
            <a:endParaRPr lang="en-US" sz="3456" dirty="0"/>
          </a:p>
          <a:p>
            <a:pPr marL="284988" lvl="1" indent="-28498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80" dirty="0">
                <a:solidFill>
                  <a:srgbClr val="000000"/>
                </a:solidFill>
              </a:rPr>
              <a:t>NOx and other environmentally harmful emissions</a:t>
            </a:r>
            <a:endParaRPr lang="en-US" sz="1080" dirty="0">
              <a:solidFill>
                <a:srgbClr val="000000"/>
              </a:solidFill>
              <a:cs typeface="Arial"/>
            </a:endParaRPr>
          </a:p>
          <a:p>
            <a:pPr marL="284988" lvl="1" indent="-28498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80" dirty="0">
                <a:solidFill>
                  <a:srgbClr val="000000"/>
                </a:solidFill>
              </a:rPr>
              <a:t>Noise pollution</a:t>
            </a:r>
            <a:endParaRPr lang="en-US" sz="108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CA2B77-3A7B-47AD-9334-366DEE9D5D05}"/>
              </a:ext>
            </a:extLst>
          </p:cNvPr>
          <p:cNvSpPr/>
          <p:nvPr/>
        </p:nvSpPr>
        <p:spPr>
          <a:xfrm>
            <a:off x="6318660" y="6042178"/>
            <a:ext cx="7931902" cy="121701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285738" lvl="1" indent="-28573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80" dirty="0">
                <a:solidFill>
                  <a:srgbClr val="000000"/>
                </a:solidFill>
              </a:rPr>
              <a:t>29% on average reduction of severe accidents with fatalities caused by speeding</a:t>
            </a:r>
          </a:p>
          <a:p>
            <a:pPr marL="285738" lvl="1" indent="-28573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80" dirty="0">
                <a:solidFill>
                  <a:srgbClr val="000000"/>
                </a:solidFill>
              </a:rPr>
              <a:t>18% on average reduction of sever accidents with fatalities caused by red light negation</a:t>
            </a:r>
          </a:p>
          <a:p>
            <a:pPr marL="285738" lvl="1" indent="-28573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80" dirty="0">
                <a:solidFill>
                  <a:srgbClr val="000000"/>
                </a:solidFill>
              </a:rPr>
              <a:t>50% accident reduction in general</a:t>
            </a:r>
          </a:p>
          <a:p>
            <a:pPr marL="285738" lvl="1" indent="-28573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080" dirty="0">
                <a:solidFill>
                  <a:srgbClr val="000000"/>
                </a:solidFill>
              </a:rPr>
              <a:t>20-25% lower emission (NO2 and PM10)</a:t>
            </a:r>
            <a:endParaRPr lang="en-US" sz="1080" dirty="0">
              <a:solidFill>
                <a:srgbClr val="000000"/>
              </a:solidFill>
            </a:endParaRPr>
          </a:p>
          <a:p>
            <a:pPr marL="285738" lvl="1" indent="-28573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endParaRPr lang="en-US" sz="1080" dirty="0">
              <a:solidFill>
                <a:srgbClr val="000000"/>
              </a:solidFill>
            </a:endParaRPr>
          </a:p>
          <a:p>
            <a:pPr marL="285738" lvl="1" indent="-28573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endParaRPr lang="en-US" sz="1080" dirty="0">
              <a:solidFill>
                <a:srgbClr val="000000"/>
              </a:solidFill>
            </a:endParaRPr>
          </a:p>
        </p:txBody>
      </p:sp>
      <p:sp>
        <p:nvSpPr>
          <p:cNvPr id="151" name="Rectangle 21">
            <a:extLst>
              <a:ext uri="{FF2B5EF4-FFF2-40B4-BE49-F238E27FC236}">
                <a16:creationId xmlns:a16="http://schemas.microsoft.com/office/drawing/2014/main" id="{CD191BC7-D069-4D11-BF18-FB335FB86628}"/>
              </a:ext>
            </a:extLst>
          </p:cNvPr>
          <p:cNvSpPr/>
          <p:nvPr/>
        </p:nvSpPr>
        <p:spPr>
          <a:xfrm>
            <a:off x="6318661" y="3541298"/>
            <a:ext cx="7942139" cy="199541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284988" lvl="1" indent="-28498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80" dirty="0">
                <a:solidFill>
                  <a:srgbClr val="000000"/>
                </a:solidFill>
              </a:rPr>
              <a:t>Loops in the road that detect the vehicles approaching the intersection; </a:t>
            </a:r>
            <a:endParaRPr lang="en-US" sz="3456" dirty="0"/>
          </a:p>
          <a:p>
            <a:pPr marL="284988" lvl="1" indent="-28498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80" dirty="0">
                <a:solidFill>
                  <a:srgbClr val="000000"/>
                </a:solidFill>
              </a:rPr>
              <a:t>Camera and Infrared flash for taking images of vehicles who speed or ignore the red traffic lights;</a:t>
            </a:r>
            <a:endParaRPr lang="en-US" sz="1080" dirty="0">
              <a:solidFill>
                <a:srgbClr val="000000"/>
              </a:solidFill>
              <a:cs typeface="Arial"/>
            </a:endParaRPr>
          </a:p>
          <a:p>
            <a:pPr marL="284988" lvl="1" indent="-28498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80" dirty="0">
                <a:solidFill>
                  <a:srgbClr val="000000"/>
                </a:solidFill>
              </a:rPr>
              <a:t>Certified vehicle detection device to measure spot speed </a:t>
            </a:r>
            <a:endParaRPr lang="en-US" sz="1080" dirty="0">
              <a:solidFill>
                <a:srgbClr val="000000"/>
              </a:solidFill>
              <a:cs typeface="Arial"/>
            </a:endParaRPr>
          </a:p>
          <a:p>
            <a:pPr marL="284988" lvl="1" indent="-28498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80" dirty="0">
                <a:solidFill>
                  <a:srgbClr val="000000"/>
                </a:solidFill>
              </a:rPr>
              <a:t>Build in electronics at the edge for preprocessing and transmitting the data; </a:t>
            </a:r>
            <a:endParaRPr lang="en-US" sz="1080" dirty="0">
              <a:solidFill>
                <a:srgbClr val="000000"/>
              </a:solidFill>
              <a:cs typeface="Arial"/>
            </a:endParaRPr>
          </a:p>
          <a:p>
            <a:pPr marL="284988" lvl="1" indent="-28498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80" dirty="0">
                <a:solidFill>
                  <a:srgbClr val="000000"/>
                </a:solidFill>
              </a:rPr>
              <a:t>Wireless network for data communications to central servers; </a:t>
            </a:r>
            <a:endParaRPr lang="en-US" sz="1080" dirty="0">
              <a:solidFill>
                <a:srgbClr val="000000"/>
              </a:solidFill>
              <a:cs typeface="Arial"/>
            </a:endParaRPr>
          </a:p>
          <a:p>
            <a:pPr marL="284988" lvl="1" indent="-28498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80" dirty="0">
                <a:solidFill>
                  <a:srgbClr val="000000"/>
                </a:solidFill>
              </a:rPr>
              <a:t>Processing servers to read license plates; </a:t>
            </a:r>
            <a:endParaRPr lang="en-US" sz="1080" dirty="0">
              <a:solidFill>
                <a:srgbClr val="000000"/>
              </a:solidFill>
              <a:cs typeface="Arial"/>
            </a:endParaRPr>
          </a:p>
          <a:p>
            <a:pPr marL="284988" lvl="1" indent="-284988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080" dirty="0">
                <a:solidFill>
                  <a:srgbClr val="000000"/>
                </a:solidFill>
              </a:rPr>
              <a:t>Processing back office software for handling fines.</a:t>
            </a:r>
            <a:endParaRPr lang="en-US" sz="108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24" name="Afbeelding 7">
            <a:extLst>
              <a:ext uri="{FF2B5EF4-FFF2-40B4-BE49-F238E27FC236}">
                <a16:creationId xmlns:a16="http://schemas.microsoft.com/office/drawing/2014/main" id="{063DE1CC-3DDD-4D8F-8D61-FA095A19A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96" y="4565989"/>
            <a:ext cx="4132482" cy="2345210"/>
          </a:xfrm>
          <a:prstGeom prst="rect">
            <a:avLst/>
          </a:prstGeom>
        </p:spPr>
      </p:pic>
      <p:sp>
        <p:nvSpPr>
          <p:cNvPr id="26" name="TextBox 34">
            <a:extLst>
              <a:ext uri="{FF2B5EF4-FFF2-40B4-BE49-F238E27FC236}">
                <a16:creationId xmlns:a16="http://schemas.microsoft.com/office/drawing/2014/main" id="{056BDE51-AA8D-4276-AEC1-B8CCDBEBB24E}"/>
              </a:ext>
            </a:extLst>
          </p:cNvPr>
          <p:cNvSpPr txBox="1"/>
          <p:nvPr/>
        </p:nvSpPr>
        <p:spPr>
          <a:xfrm>
            <a:off x="3280527" y="6838629"/>
            <a:ext cx="2480192" cy="922777"/>
          </a:xfrm>
          <a:prstGeom prst="rect">
            <a:avLst/>
          </a:prstGeom>
          <a:noFill/>
        </p:spPr>
        <p:txBody>
          <a:bodyPr wrap="square" tIns="137160" rtlCol="0" anchor="t" anchorCtr="0">
            <a:noAutofit/>
          </a:bodyPr>
          <a:lstStyle/>
          <a:p>
            <a:pPr defTabSz="1097236">
              <a:lnSpc>
                <a:spcPct val="85000"/>
              </a:lnSpc>
            </a:pPr>
            <a:r>
              <a:rPr lang="en-US" sz="2000" b="1" dirty="0">
                <a:solidFill>
                  <a:schemeClr val="bg1"/>
                </a:solidFill>
              </a:rPr>
              <a:t>50%</a:t>
            </a:r>
          </a:p>
          <a:p>
            <a:pPr defTabSz="1097236">
              <a:lnSpc>
                <a:spcPct val="85000"/>
              </a:lnSpc>
            </a:pPr>
            <a:r>
              <a:rPr lang="en-US" sz="1100" dirty="0">
                <a:solidFill>
                  <a:schemeClr val="bg1"/>
                </a:solidFill>
              </a:rPr>
              <a:t>Accident reduction</a:t>
            </a:r>
          </a:p>
        </p:txBody>
      </p:sp>
      <p:sp>
        <p:nvSpPr>
          <p:cNvPr id="27" name="TextBox 35">
            <a:extLst>
              <a:ext uri="{FF2B5EF4-FFF2-40B4-BE49-F238E27FC236}">
                <a16:creationId xmlns:a16="http://schemas.microsoft.com/office/drawing/2014/main" id="{B6FAFB39-A779-4047-ADB8-18018ADBF10E}"/>
              </a:ext>
            </a:extLst>
          </p:cNvPr>
          <p:cNvSpPr txBox="1"/>
          <p:nvPr/>
        </p:nvSpPr>
        <p:spPr>
          <a:xfrm>
            <a:off x="1054452" y="6838629"/>
            <a:ext cx="1973562" cy="922777"/>
          </a:xfrm>
          <a:prstGeom prst="rect">
            <a:avLst/>
          </a:prstGeom>
          <a:noFill/>
        </p:spPr>
        <p:txBody>
          <a:bodyPr wrap="square" tIns="137160" rtlCol="0" anchor="t" anchorCtr="0">
            <a:noAutofit/>
          </a:bodyPr>
          <a:lstStyle/>
          <a:p>
            <a:pPr defTabSz="1097236">
              <a:lnSpc>
                <a:spcPct val="85000"/>
              </a:lnSpc>
            </a:pPr>
            <a:r>
              <a:rPr lang="en-US" sz="2000" b="1" dirty="0">
                <a:solidFill>
                  <a:schemeClr val="bg1"/>
                </a:solidFill>
              </a:rPr>
              <a:t>54%</a:t>
            </a:r>
          </a:p>
          <a:p>
            <a:pPr defTabSz="1097236">
              <a:lnSpc>
                <a:spcPct val="85000"/>
              </a:lnSpc>
            </a:pPr>
            <a:r>
              <a:rPr lang="en-US" sz="1100" dirty="0">
                <a:solidFill>
                  <a:schemeClr val="bg1"/>
                </a:solidFill>
              </a:rPr>
              <a:t>Less violations in speed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D5FBBC-FE09-45AC-864C-EE2EC93CA9D4}"/>
              </a:ext>
            </a:extLst>
          </p:cNvPr>
          <p:cNvSpPr txBox="1"/>
          <p:nvPr/>
        </p:nvSpPr>
        <p:spPr>
          <a:xfrm>
            <a:off x="12531519" y="361064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Case study</a:t>
            </a:r>
            <a:endParaRPr lang="aa-ET" sz="2000" b="1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6FBA87E-18B8-41C9-9296-DBFDF6EB7615}"/>
              </a:ext>
            </a:extLst>
          </p:cNvPr>
          <p:cNvGrpSpPr/>
          <p:nvPr/>
        </p:nvGrpSpPr>
        <p:grpSpPr>
          <a:xfrm>
            <a:off x="6310719" y="5525357"/>
            <a:ext cx="316180" cy="413502"/>
            <a:chOff x="7762461" y="288234"/>
            <a:chExt cx="785191" cy="1026878"/>
          </a:xfrm>
          <a:solidFill>
            <a:schemeClr val="accent1"/>
          </a:solidFill>
        </p:grpSpPr>
        <p:sp>
          <p:nvSpPr>
            <p:cNvPr id="32" name="Frame 31">
              <a:extLst>
                <a:ext uri="{FF2B5EF4-FFF2-40B4-BE49-F238E27FC236}">
                  <a16:creationId xmlns:a16="http://schemas.microsoft.com/office/drawing/2014/main" id="{FC95DB95-DFB4-4258-A580-FDFE44917225}"/>
                </a:ext>
              </a:extLst>
            </p:cNvPr>
            <p:cNvSpPr/>
            <p:nvPr/>
          </p:nvSpPr>
          <p:spPr>
            <a:xfrm>
              <a:off x="7762461" y="337929"/>
              <a:ext cx="785191" cy="977183"/>
            </a:xfrm>
            <a:prstGeom prst="frame">
              <a:avLst/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7956A53-D96C-45E4-BC0B-46C37A64D107}"/>
                </a:ext>
              </a:extLst>
            </p:cNvPr>
            <p:cNvSpPr/>
            <p:nvPr/>
          </p:nvSpPr>
          <p:spPr>
            <a:xfrm>
              <a:off x="7971182" y="288234"/>
              <a:ext cx="377687" cy="208722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0C6DCC96-C87A-4D61-9D27-75C8F9966B91}"/>
                </a:ext>
              </a:extLst>
            </p:cNvPr>
            <p:cNvSpPr/>
            <p:nvPr/>
          </p:nvSpPr>
          <p:spPr bwMode="auto">
            <a:xfrm>
              <a:off x="7943084" y="644973"/>
              <a:ext cx="432062" cy="380998"/>
            </a:xfrm>
            <a:custGeom>
              <a:avLst/>
              <a:gdLst>
                <a:gd name="connsiteX0" fmla="*/ 0 w 1915885"/>
                <a:gd name="connsiteY0" fmla="*/ 1079863 h 1689463"/>
                <a:gd name="connsiteX1" fmla="*/ 635725 w 1915885"/>
                <a:gd name="connsiteY1" fmla="*/ 1689463 h 1689463"/>
                <a:gd name="connsiteX2" fmla="*/ 1915885 w 1915885"/>
                <a:gd name="connsiteY2" fmla="*/ 383177 h 1689463"/>
                <a:gd name="connsiteX3" fmla="*/ 1550125 w 1915885"/>
                <a:gd name="connsiteY3" fmla="*/ 0 h 1689463"/>
                <a:gd name="connsiteX4" fmla="*/ 618308 w 1915885"/>
                <a:gd name="connsiteY4" fmla="*/ 914400 h 1689463"/>
                <a:gd name="connsiteX5" fmla="*/ 400594 w 1915885"/>
                <a:gd name="connsiteY5" fmla="*/ 696686 h 1689463"/>
                <a:gd name="connsiteX6" fmla="*/ 0 w 1915885"/>
                <a:gd name="connsiteY6" fmla="*/ 1079863 h 1689463"/>
                <a:gd name="connsiteX0" fmla="*/ 0 w 1915885"/>
                <a:gd name="connsiteY0" fmla="*/ 1079863 h 1689463"/>
                <a:gd name="connsiteX1" fmla="*/ 635725 w 1915885"/>
                <a:gd name="connsiteY1" fmla="*/ 1689463 h 1689463"/>
                <a:gd name="connsiteX2" fmla="*/ 1915885 w 1915885"/>
                <a:gd name="connsiteY2" fmla="*/ 383177 h 1689463"/>
                <a:gd name="connsiteX3" fmla="*/ 1550125 w 1915885"/>
                <a:gd name="connsiteY3" fmla="*/ 0 h 1689463"/>
                <a:gd name="connsiteX4" fmla="*/ 618308 w 1915885"/>
                <a:gd name="connsiteY4" fmla="*/ 914400 h 1689463"/>
                <a:gd name="connsiteX5" fmla="*/ 391885 w 1915885"/>
                <a:gd name="connsiteY5" fmla="*/ 687977 h 1689463"/>
                <a:gd name="connsiteX6" fmla="*/ 0 w 1915885"/>
                <a:gd name="connsiteY6" fmla="*/ 1079863 h 1689463"/>
                <a:gd name="connsiteX0" fmla="*/ 0 w 1915885"/>
                <a:gd name="connsiteY0" fmla="*/ 1079863 h 1689463"/>
                <a:gd name="connsiteX1" fmla="*/ 618307 w 1915885"/>
                <a:gd name="connsiteY1" fmla="*/ 1689463 h 1689463"/>
                <a:gd name="connsiteX2" fmla="*/ 1915885 w 1915885"/>
                <a:gd name="connsiteY2" fmla="*/ 383177 h 1689463"/>
                <a:gd name="connsiteX3" fmla="*/ 1550125 w 1915885"/>
                <a:gd name="connsiteY3" fmla="*/ 0 h 1689463"/>
                <a:gd name="connsiteX4" fmla="*/ 618308 w 1915885"/>
                <a:gd name="connsiteY4" fmla="*/ 914400 h 1689463"/>
                <a:gd name="connsiteX5" fmla="*/ 391885 w 1915885"/>
                <a:gd name="connsiteY5" fmla="*/ 687977 h 1689463"/>
                <a:gd name="connsiteX6" fmla="*/ 0 w 1915885"/>
                <a:gd name="connsiteY6" fmla="*/ 1079863 h 168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85" h="1689463">
                  <a:moveTo>
                    <a:pt x="0" y="1079863"/>
                  </a:moveTo>
                  <a:lnTo>
                    <a:pt x="618307" y="1689463"/>
                  </a:lnTo>
                  <a:lnTo>
                    <a:pt x="1915885" y="383177"/>
                  </a:lnTo>
                  <a:lnTo>
                    <a:pt x="1550125" y="0"/>
                  </a:lnTo>
                  <a:lnTo>
                    <a:pt x="618308" y="914400"/>
                  </a:lnTo>
                  <a:lnTo>
                    <a:pt x="391885" y="687977"/>
                  </a:lnTo>
                  <a:lnTo>
                    <a:pt x="0" y="1079863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32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 pitchFamily="34" charset="0"/>
                <a:ea typeface="MS PGothic" pitchFamily="34" charset="-128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C2836A9-C95C-4930-8C5E-023DFE21E311}"/>
              </a:ext>
            </a:extLst>
          </p:cNvPr>
          <p:cNvCxnSpPr>
            <a:cxnSpLocks/>
          </p:cNvCxnSpPr>
          <p:nvPr/>
        </p:nvCxnSpPr>
        <p:spPr>
          <a:xfrm flipV="1">
            <a:off x="6795997" y="1521147"/>
            <a:ext cx="7414952" cy="49540"/>
          </a:xfrm>
          <a:prstGeom prst="line">
            <a:avLst/>
          </a:prstGeom>
          <a:ln w="76200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Freeform 42">
            <a:extLst>
              <a:ext uri="{FF2B5EF4-FFF2-40B4-BE49-F238E27FC236}">
                <a16:creationId xmlns:a16="http://schemas.microsoft.com/office/drawing/2014/main" id="{2AA12B64-FD50-4FA0-9654-345DAEDF53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18662" y="1286747"/>
            <a:ext cx="373276" cy="342352"/>
          </a:xfrm>
          <a:custGeom>
            <a:avLst/>
            <a:gdLst>
              <a:gd name="T0" fmla="*/ 1364 w 2728"/>
              <a:gd name="T1" fmla="*/ 0 h 2502"/>
              <a:gd name="T2" fmla="*/ 0 w 2728"/>
              <a:gd name="T3" fmla="*/ 2502 h 2502"/>
              <a:gd name="T4" fmla="*/ 2728 w 2728"/>
              <a:gd name="T5" fmla="*/ 2502 h 2502"/>
              <a:gd name="T6" fmla="*/ 1364 w 2728"/>
              <a:gd name="T7" fmla="*/ 0 h 2502"/>
              <a:gd name="T8" fmla="*/ 384 w 2728"/>
              <a:gd name="T9" fmla="*/ 2275 h 2502"/>
              <a:gd name="T10" fmla="*/ 1364 w 2728"/>
              <a:gd name="T11" fmla="*/ 474 h 2502"/>
              <a:gd name="T12" fmla="*/ 2344 w 2728"/>
              <a:gd name="T13" fmla="*/ 2275 h 2502"/>
              <a:gd name="T14" fmla="*/ 384 w 2728"/>
              <a:gd name="T15" fmla="*/ 2275 h 2502"/>
              <a:gd name="T16" fmla="*/ 1478 w 2728"/>
              <a:gd name="T17" fmla="*/ 1706 h 2502"/>
              <a:gd name="T18" fmla="*/ 1250 w 2728"/>
              <a:gd name="T19" fmla="*/ 1706 h 2502"/>
              <a:gd name="T20" fmla="*/ 1250 w 2728"/>
              <a:gd name="T21" fmla="*/ 1137 h 2502"/>
              <a:gd name="T22" fmla="*/ 1478 w 2728"/>
              <a:gd name="T23" fmla="*/ 1137 h 2502"/>
              <a:gd name="T24" fmla="*/ 1478 w 2728"/>
              <a:gd name="T25" fmla="*/ 1706 h 2502"/>
              <a:gd name="T26" fmla="*/ 1478 w 2728"/>
              <a:gd name="T27" fmla="*/ 2047 h 2502"/>
              <a:gd name="T28" fmla="*/ 1250 w 2728"/>
              <a:gd name="T29" fmla="*/ 2047 h 2502"/>
              <a:gd name="T30" fmla="*/ 1250 w 2728"/>
              <a:gd name="T31" fmla="*/ 1820 h 2502"/>
              <a:gd name="T32" fmla="*/ 1478 w 2728"/>
              <a:gd name="T33" fmla="*/ 1820 h 2502"/>
              <a:gd name="T34" fmla="*/ 1478 w 2728"/>
              <a:gd name="T35" fmla="*/ 2047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28" h="2502">
                <a:moveTo>
                  <a:pt x="1364" y="0"/>
                </a:moveTo>
                <a:lnTo>
                  <a:pt x="0" y="2502"/>
                </a:lnTo>
                <a:lnTo>
                  <a:pt x="2728" y="2502"/>
                </a:lnTo>
                <a:lnTo>
                  <a:pt x="1364" y="0"/>
                </a:lnTo>
                <a:close/>
                <a:moveTo>
                  <a:pt x="384" y="2275"/>
                </a:moveTo>
                <a:lnTo>
                  <a:pt x="1364" y="474"/>
                </a:lnTo>
                <a:lnTo>
                  <a:pt x="2344" y="2275"/>
                </a:lnTo>
                <a:lnTo>
                  <a:pt x="384" y="2275"/>
                </a:lnTo>
                <a:close/>
                <a:moveTo>
                  <a:pt x="1478" y="1706"/>
                </a:moveTo>
                <a:lnTo>
                  <a:pt x="1250" y="1706"/>
                </a:lnTo>
                <a:lnTo>
                  <a:pt x="1250" y="1137"/>
                </a:lnTo>
                <a:lnTo>
                  <a:pt x="1478" y="1137"/>
                </a:lnTo>
                <a:lnTo>
                  <a:pt x="1478" y="1706"/>
                </a:lnTo>
                <a:close/>
                <a:moveTo>
                  <a:pt x="1478" y="2047"/>
                </a:moveTo>
                <a:lnTo>
                  <a:pt x="1250" y="2047"/>
                </a:lnTo>
                <a:lnTo>
                  <a:pt x="1250" y="1820"/>
                </a:lnTo>
                <a:lnTo>
                  <a:pt x="1478" y="1820"/>
                </a:lnTo>
                <a:lnTo>
                  <a:pt x="1478" y="20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BFE5116C-C8C2-4CEB-AC47-DABA7436BDA3}"/>
              </a:ext>
            </a:extLst>
          </p:cNvPr>
          <p:cNvSpPr>
            <a:spLocks noEditPoints="1"/>
          </p:cNvSpPr>
          <p:nvPr/>
        </p:nvSpPr>
        <p:spPr bwMode="auto">
          <a:xfrm>
            <a:off x="6318661" y="3030658"/>
            <a:ext cx="309410" cy="460158"/>
          </a:xfrm>
          <a:custGeom>
            <a:avLst/>
            <a:gdLst>
              <a:gd name="T0" fmla="*/ 299 w 598"/>
              <a:gd name="T1" fmla="*/ 0 h 891"/>
              <a:gd name="T2" fmla="*/ 64 w 598"/>
              <a:gd name="T3" fmla="*/ 483 h 891"/>
              <a:gd name="T4" fmla="*/ 146 w 598"/>
              <a:gd name="T5" fmla="*/ 784 h 891"/>
              <a:gd name="T6" fmla="*/ 210 w 598"/>
              <a:gd name="T7" fmla="*/ 813 h 891"/>
              <a:gd name="T8" fmla="*/ 273 w 598"/>
              <a:gd name="T9" fmla="*/ 891 h 891"/>
              <a:gd name="T10" fmla="*/ 388 w 598"/>
              <a:gd name="T11" fmla="*/ 828 h 891"/>
              <a:gd name="T12" fmla="*/ 422 w 598"/>
              <a:gd name="T13" fmla="*/ 813 h 891"/>
              <a:gd name="T14" fmla="*/ 452 w 598"/>
              <a:gd name="T15" fmla="*/ 602 h 891"/>
              <a:gd name="T16" fmla="*/ 598 w 598"/>
              <a:gd name="T17" fmla="*/ 299 h 891"/>
              <a:gd name="T18" fmla="*/ 204 w 598"/>
              <a:gd name="T19" fmla="*/ 338 h 891"/>
              <a:gd name="T20" fmla="*/ 274 w 598"/>
              <a:gd name="T21" fmla="*/ 355 h 891"/>
              <a:gd name="T22" fmla="*/ 295 w 598"/>
              <a:gd name="T23" fmla="*/ 354 h 891"/>
              <a:gd name="T24" fmla="*/ 348 w 598"/>
              <a:gd name="T25" fmla="*/ 351 h 891"/>
              <a:gd name="T26" fmla="*/ 367 w 598"/>
              <a:gd name="T27" fmla="*/ 358 h 891"/>
              <a:gd name="T28" fmla="*/ 342 w 598"/>
              <a:gd name="T29" fmla="*/ 564 h 891"/>
              <a:gd name="T30" fmla="*/ 392 w 598"/>
              <a:gd name="T31" fmla="*/ 623 h 891"/>
              <a:gd name="T32" fmla="*/ 206 w 598"/>
              <a:gd name="T33" fmla="*/ 674 h 891"/>
              <a:gd name="T34" fmla="*/ 392 w 598"/>
              <a:gd name="T35" fmla="*/ 623 h 891"/>
              <a:gd name="T36" fmla="*/ 206 w 598"/>
              <a:gd name="T37" fmla="*/ 703 h 891"/>
              <a:gd name="T38" fmla="*/ 392 w 598"/>
              <a:gd name="T39" fmla="*/ 754 h 891"/>
              <a:gd name="T40" fmla="*/ 405 w 598"/>
              <a:gd name="T41" fmla="*/ 564 h 891"/>
              <a:gd name="T42" fmla="*/ 445 w 598"/>
              <a:gd name="T43" fmla="*/ 317 h 891"/>
              <a:gd name="T44" fmla="*/ 401 w 598"/>
              <a:gd name="T45" fmla="*/ 307 h 891"/>
              <a:gd name="T46" fmla="*/ 368 w 598"/>
              <a:gd name="T47" fmla="*/ 325 h 891"/>
              <a:gd name="T48" fmla="*/ 333 w 598"/>
              <a:gd name="T49" fmla="*/ 271 h 891"/>
              <a:gd name="T50" fmla="*/ 282 w 598"/>
              <a:gd name="T51" fmla="*/ 322 h 891"/>
              <a:gd name="T52" fmla="*/ 229 w 598"/>
              <a:gd name="T53" fmla="*/ 287 h 891"/>
              <a:gd name="T54" fmla="*/ 197 w 598"/>
              <a:gd name="T55" fmla="*/ 307 h 891"/>
              <a:gd name="T56" fmla="*/ 153 w 598"/>
              <a:gd name="T57" fmla="*/ 317 h 891"/>
              <a:gd name="T58" fmla="*/ 193 w 598"/>
              <a:gd name="T59" fmla="*/ 564 h 891"/>
              <a:gd name="T60" fmla="*/ 60 w 598"/>
              <a:gd name="T61" fmla="*/ 299 h 891"/>
              <a:gd name="T62" fmla="*/ 538 w 598"/>
              <a:gd name="T63" fmla="*/ 299 h 891"/>
              <a:gd name="T64" fmla="*/ 405 w 598"/>
              <a:gd name="T65" fmla="*/ 564 h 8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" h="891">
                <a:moveTo>
                  <a:pt x="598" y="299"/>
                </a:moveTo>
                <a:cubicBezTo>
                  <a:pt x="598" y="134"/>
                  <a:pt x="464" y="0"/>
                  <a:pt x="299" y="0"/>
                </a:cubicBezTo>
                <a:cubicBezTo>
                  <a:pt x="134" y="0"/>
                  <a:pt x="0" y="134"/>
                  <a:pt x="0" y="299"/>
                </a:cubicBezTo>
                <a:cubicBezTo>
                  <a:pt x="0" y="366"/>
                  <a:pt x="23" y="430"/>
                  <a:pt x="64" y="483"/>
                </a:cubicBezTo>
                <a:cubicBezTo>
                  <a:pt x="94" y="520"/>
                  <a:pt x="122" y="561"/>
                  <a:pt x="146" y="602"/>
                </a:cubicBezTo>
                <a:cubicBezTo>
                  <a:pt x="146" y="784"/>
                  <a:pt x="146" y="784"/>
                  <a:pt x="146" y="784"/>
                </a:cubicBezTo>
                <a:cubicBezTo>
                  <a:pt x="146" y="800"/>
                  <a:pt x="159" y="813"/>
                  <a:pt x="176" y="813"/>
                </a:cubicBezTo>
                <a:cubicBezTo>
                  <a:pt x="210" y="813"/>
                  <a:pt x="210" y="813"/>
                  <a:pt x="210" y="813"/>
                </a:cubicBezTo>
                <a:cubicBezTo>
                  <a:pt x="210" y="828"/>
                  <a:pt x="210" y="828"/>
                  <a:pt x="210" y="828"/>
                </a:cubicBezTo>
                <a:cubicBezTo>
                  <a:pt x="210" y="863"/>
                  <a:pt x="238" y="891"/>
                  <a:pt x="273" y="891"/>
                </a:cubicBezTo>
                <a:cubicBezTo>
                  <a:pt x="325" y="891"/>
                  <a:pt x="325" y="891"/>
                  <a:pt x="325" y="891"/>
                </a:cubicBezTo>
                <a:cubicBezTo>
                  <a:pt x="360" y="891"/>
                  <a:pt x="388" y="863"/>
                  <a:pt x="388" y="828"/>
                </a:cubicBezTo>
                <a:cubicBezTo>
                  <a:pt x="388" y="813"/>
                  <a:pt x="388" y="813"/>
                  <a:pt x="388" y="813"/>
                </a:cubicBezTo>
                <a:cubicBezTo>
                  <a:pt x="422" y="813"/>
                  <a:pt x="422" y="813"/>
                  <a:pt x="422" y="813"/>
                </a:cubicBezTo>
                <a:cubicBezTo>
                  <a:pt x="439" y="813"/>
                  <a:pt x="452" y="800"/>
                  <a:pt x="452" y="784"/>
                </a:cubicBezTo>
                <a:cubicBezTo>
                  <a:pt x="452" y="602"/>
                  <a:pt x="452" y="602"/>
                  <a:pt x="452" y="602"/>
                </a:cubicBezTo>
                <a:cubicBezTo>
                  <a:pt x="477" y="561"/>
                  <a:pt x="504" y="521"/>
                  <a:pt x="534" y="483"/>
                </a:cubicBezTo>
                <a:cubicBezTo>
                  <a:pt x="576" y="430"/>
                  <a:pt x="598" y="366"/>
                  <a:pt x="598" y="299"/>
                </a:cubicBezTo>
                <a:close/>
                <a:moveTo>
                  <a:pt x="256" y="564"/>
                </a:moveTo>
                <a:cubicBezTo>
                  <a:pt x="204" y="338"/>
                  <a:pt x="204" y="338"/>
                  <a:pt x="204" y="338"/>
                </a:cubicBezTo>
                <a:cubicBezTo>
                  <a:pt x="235" y="319"/>
                  <a:pt x="235" y="319"/>
                  <a:pt x="235" y="319"/>
                </a:cubicBezTo>
                <a:cubicBezTo>
                  <a:pt x="274" y="355"/>
                  <a:pt x="274" y="355"/>
                  <a:pt x="274" y="355"/>
                </a:cubicBezTo>
                <a:cubicBezTo>
                  <a:pt x="277" y="358"/>
                  <a:pt x="281" y="359"/>
                  <a:pt x="285" y="359"/>
                </a:cubicBezTo>
                <a:cubicBezTo>
                  <a:pt x="289" y="359"/>
                  <a:pt x="293" y="357"/>
                  <a:pt x="295" y="354"/>
                </a:cubicBezTo>
                <a:cubicBezTo>
                  <a:pt x="329" y="313"/>
                  <a:pt x="329" y="313"/>
                  <a:pt x="329" y="313"/>
                </a:cubicBezTo>
                <a:cubicBezTo>
                  <a:pt x="348" y="351"/>
                  <a:pt x="348" y="351"/>
                  <a:pt x="348" y="351"/>
                </a:cubicBezTo>
                <a:cubicBezTo>
                  <a:pt x="351" y="356"/>
                  <a:pt x="356" y="359"/>
                  <a:pt x="361" y="359"/>
                </a:cubicBezTo>
                <a:cubicBezTo>
                  <a:pt x="363" y="359"/>
                  <a:pt x="365" y="359"/>
                  <a:pt x="367" y="358"/>
                </a:cubicBezTo>
                <a:cubicBezTo>
                  <a:pt x="392" y="348"/>
                  <a:pt x="392" y="348"/>
                  <a:pt x="392" y="348"/>
                </a:cubicBezTo>
                <a:cubicBezTo>
                  <a:pt x="342" y="564"/>
                  <a:pt x="342" y="564"/>
                  <a:pt x="342" y="564"/>
                </a:cubicBezTo>
                <a:lnTo>
                  <a:pt x="256" y="564"/>
                </a:lnTo>
                <a:close/>
                <a:moveTo>
                  <a:pt x="392" y="623"/>
                </a:moveTo>
                <a:cubicBezTo>
                  <a:pt x="392" y="674"/>
                  <a:pt x="392" y="674"/>
                  <a:pt x="392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23"/>
                  <a:pt x="206" y="623"/>
                  <a:pt x="206" y="623"/>
                </a:cubicBezTo>
                <a:lnTo>
                  <a:pt x="392" y="623"/>
                </a:lnTo>
                <a:close/>
                <a:moveTo>
                  <a:pt x="206" y="754"/>
                </a:moveTo>
                <a:cubicBezTo>
                  <a:pt x="206" y="703"/>
                  <a:pt x="206" y="703"/>
                  <a:pt x="206" y="703"/>
                </a:cubicBezTo>
                <a:cubicBezTo>
                  <a:pt x="392" y="703"/>
                  <a:pt x="392" y="703"/>
                  <a:pt x="392" y="703"/>
                </a:cubicBezTo>
                <a:cubicBezTo>
                  <a:pt x="392" y="754"/>
                  <a:pt x="392" y="754"/>
                  <a:pt x="392" y="754"/>
                </a:cubicBezTo>
                <a:lnTo>
                  <a:pt x="206" y="754"/>
                </a:lnTo>
                <a:close/>
                <a:moveTo>
                  <a:pt x="405" y="564"/>
                </a:moveTo>
                <a:cubicBezTo>
                  <a:pt x="388" y="564"/>
                  <a:pt x="388" y="564"/>
                  <a:pt x="388" y="564"/>
                </a:cubicBezTo>
                <a:cubicBezTo>
                  <a:pt x="445" y="317"/>
                  <a:pt x="445" y="317"/>
                  <a:pt x="445" y="317"/>
                </a:cubicBezTo>
                <a:cubicBezTo>
                  <a:pt x="448" y="305"/>
                  <a:pt x="440" y="293"/>
                  <a:pt x="428" y="290"/>
                </a:cubicBezTo>
                <a:cubicBezTo>
                  <a:pt x="416" y="287"/>
                  <a:pt x="404" y="295"/>
                  <a:pt x="401" y="307"/>
                </a:cubicBezTo>
                <a:cubicBezTo>
                  <a:pt x="400" y="312"/>
                  <a:pt x="400" y="312"/>
                  <a:pt x="400" y="312"/>
                </a:cubicBezTo>
                <a:cubicBezTo>
                  <a:pt x="368" y="325"/>
                  <a:pt x="368" y="325"/>
                  <a:pt x="368" y="325"/>
                </a:cubicBezTo>
                <a:cubicBezTo>
                  <a:pt x="345" y="279"/>
                  <a:pt x="345" y="279"/>
                  <a:pt x="345" y="279"/>
                </a:cubicBezTo>
                <a:cubicBezTo>
                  <a:pt x="342" y="275"/>
                  <a:pt x="338" y="272"/>
                  <a:pt x="333" y="271"/>
                </a:cubicBezTo>
                <a:cubicBezTo>
                  <a:pt x="328" y="271"/>
                  <a:pt x="323" y="273"/>
                  <a:pt x="320" y="277"/>
                </a:cubicBezTo>
                <a:cubicBezTo>
                  <a:pt x="282" y="322"/>
                  <a:pt x="282" y="322"/>
                  <a:pt x="282" y="322"/>
                </a:cubicBezTo>
                <a:cubicBezTo>
                  <a:pt x="247" y="289"/>
                  <a:pt x="247" y="289"/>
                  <a:pt x="247" y="289"/>
                </a:cubicBezTo>
                <a:cubicBezTo>
                  <a:pt x="242" y="285"/>
                  <a:pt x="235" y="284"/>
                  <a:pt x="229" y="28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194" y="295"/>
                  <a:pt x="182" y="287"/>
                  <a:pt x="170" y="290"/>
                </a:cubicBezTo>
                <a:cubicBezTo>
                  <a:pt x="158" y="293"/>
                  <a:pt x="150" y="305"/>
                  <a:pt x="153" y="317"/>
                </a:cubicBezTo>
                <a:cubicBezTo>
                  <a:pt x="210" y="564"/>
                  <a:pt x="210" y="564"/>
                  <a:pt x="210" y="564"/>
                </a:cubicBezTo>
                <a:cubicBezTo>
                  <a:pt x="193" y="564"/>
                  <a:pt x="193" y="564"/>
                  <a:pt x="193" y="564"/>
                </a:cubicBezTo>
                <a:cubicBezTo>
                  <a:pt x="168" y="523"/>
                  <a:pt x="140" y="483"/>
                  <a:pt x="111" y="446"/>
                </a:cubicBezTo>
                <a:cubicBezTo>
                  <a:pt x="78" y="404"/>
                  <a:pt x="60" y="353"/>
                  <a:pt x="60" y="299"/>
                </a:cubicBezTo>
                <a:cubicBezTo>
                  <a:pt x="60" y="167"/>
                  <a:pt x="167" y="60"/>
                  <a:pt x="299" y="60"/>
                </a:cubicBezTo>
                <a:cubicBezTo>
                  <a:pt x="431" y="60"/>
                  <a:pt x="538" y="167"/>
                  <a:pt x="538" y="299"/>
                </a:cubicBezTo>
                <a:cubicBezTo>
                  <a:pt x="538" y="353"/>
                  <a:pt x="520" y="404"/>
                  <a:pt x="487" y="446"/>
                </a:cubicBezTo>
                <a:cubicBezTo>
                  <a:pt x="457" y="484"/>
                  <a:pt x="430" y="523"/>
                  <a:pt x="405" y="5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5FB7F5FA-802C-4D56-B979-23B3EC643005}"/>
              </a:ext>
            </a:extLst>
          </p:cNvPr>
          <p:cNvSpPr txBox="1">
            <a:spLocks/>
          </p:cNvSpPr>
          <p:nvPr/>
        </p:nvSpPr>
        <p:spPr bwMode="gray">
          <a:xfrm>
            <a:off x="6771933" y="1202740"/>
            <a:ext cx="1852864" cy="309326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marL="0" indent="0" algn="l" defTabSz="969710" rtl="0" eaLnBrk="1" latinLnBrk="0" hangingPunct="1">
              <a:spcBef>
                <a:spcPts val="795"/>
              </a:spcBef>
              <a:buFontTx/>
              <a:buNone/>
              <a:defRPr sz="132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69710" rtl="0" eaLnBrk="1" latinLnBrk="0" hangingPunct="1">
              <a:spcBef>
                <a:spcPts val="795"/>
              </a:spcBef>
              <a:buFontTx/>
              <a:buNone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1517" indent="-151517" algn="l" defTabSz="969710" rtl="0" eaLnBrk="1" latinLnBrk="0" hangingPunct="1">
              <a:spcBef>
                <a:spcPts val="795"/>
              </a:spcBef>
              <a:buFont typeface="Arial" pitchFamily="34" charset="0"/>
              <a:buChar char="•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034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4552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6069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57586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9103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defRPr sz="1326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60621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accent1"/>
                </a:solidFill>
              </a:rPr>
              <a:t>Challenge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5657F8C2-8F86-49B0-AF3C-0966209345D9}"/>
              </a:ext>
            </a:extLst>
          </p:cNvPr>
          <p:cNvSpPr txBox="1">
            <a:spLocks/>
          </p:cNvSpPr>
          <p:nvPr/>
        </p:nvSpPr>
        <p:spPr bwMode="gray">
          <a:xfrm>
            <a:off x="6844755" y="3082126"/>
            <a:ext cx="1852864" cy="309326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marL="0" indent="0" algn="l" defTabSz="969710" rtl="0" eaLnBrk="1" latinLnBrk="0" hangingPunct="1">
              <a:spcBef>
                <a:spcPts val="795"/>
              </a:spcBef>
              <a:buFontTx/>
              <a:buNone/>
              <a:defRPr sz="132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69710" rtl="0" eaLnBrk="1" latinLnBrk="0" hangingPunct="1">
              <a:spcBef>
                <a:spcPts val="795"/>
              </a:spcBef>
              <a:buFontTx/>
              <a:buNone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1517" indent="-151517" algn="l" defTabSz="969710" rtl="0" eaLnBrk="1" latinLnBrk="0" hangingPunct="1">
              <a:spcBef>
                <a:spcPts val="795"/>
              </a:spcBef>
              <a:buFont typeface="Arial" pitchFamily="34" charset="0"/>
              <a:buChar char="•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034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4552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6069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57586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9103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defRPr sz="1326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60621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accent1"/>
                </a:solidFill>
              </a:rPr>
              <a:t>Solution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52AA535C-9C94-4907-B731-AF4B41D0CA66}"/>
              </a:ext>
            </a:extLst>
          </p:cNvPr>
          <p:cNvSpPr txBox="1">
            <a:spLocks/>
          </p:cNvSpPr>
          <p:nvPr/>
        </p:nvSpPr>
        <p:spPr bwMode="gray">
          <a:xfrm>
            <a:off x="6802516" y="5503043"/>
            <a:ext cx="1852864" cy="309326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marL="0" indent="0" algn="l" defTabSz="969710" rtl="0" eaLnBrk="1" latinLnBrk="0" hangingPunct="1">
              <a:spcBef>
                <a:spcPts val="795"/>
              </a:spcBef>
              <a:buFontTx/>
              <a:buNone/>
              <a:defRPr sz="132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69710" rtl="0" eaLnBrk="1" latinLnBrk="0" hangingPunct="1">
              <a:spcBef>
                <a:spcPts val="795"/>
              </a:spcBef>
              <a:buFontTx/>
              <a:buNone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1517" indent="-151517" algn="l" defTabSz="969710" rtl="0" eaLnBrk="1" latinLnBrk="0" hangingPunct="1">
              <a:spcBef>
                <a:spcPts val="795"/>
              </a:spcBef>
              <a:buFont typeface="Arial" pitchFamily="34" charset="0"/>
              <a:buChar char="•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3034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4552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6069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57586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9103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defRPr sz="1326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60621" indent="-151517" algn="l" defTabSz="969710" rtl="0" eaLnBrk="1" latinLnBrk="0" hangingPunct="1">
              <a:spcBef>
                <a:spcPts val="398"/>
              </a:spcBef>
              <a:buFont typeface="Arial" pitchFamily="34" charset="0"/>
              <a:buChar char="–"/>
              <a:tabLst/>
              <a:defRPr sz="1326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accent1"/>
                </a:solidFill>
              </a:rPr>
              <a:t>Results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68E150-A79D-4FD3-8086-F3678786E61A}"/>
              </a:ext>
            </a:extLst>
          </p:cNvPr>
          <p:cNvCxnSpPr>
            <a:cxnSpLocks/>
          </p:cNvCxnSpPr>
          <p:nvPr/>
        </p:nvCxnSpPr>
        <p:spPr>
          <a:xfrm flipV="1">
            <a:off x="6795997" y="3404084"/>
            <a:ext cx="7414952" cy="49540"/>
          </a:xfrm>
          <a:prstGeom prst="line">
            <a:avLst/>
          </a:prstGeom>
          <a:ln w="76200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37F7009-A464-4641-9B6C-05487D1235EE}"/>
              </a:ext>
            </a:extLst>
          </p:cNvPr>
          <p:cNvCxnSpPr>
            <a:cxnSpLocks/>
          </p:cNvCxnSpPr>
          <p:nvPr/>
        </p:nvCxnSpPr>
        <p:spPr>
          <a:xfrm flipV="1">
            <a:off x="6795997" y="5812370"/>
            <a:ext cx="7414952" cy="49540"/>
          </a:xfrm>
          <a:prstGeom prst="line">
            <a:avLst/>
          </a:prstGeom>
          <a:ln w="76200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468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7ED04-329D-4FAD-81A7-61E78408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Applied AI – AI/ML in general</a:t>
            </a:r>
            <a:br>
              <a:rPr lang="en-GB" dirty="0"/>
            </a:br>
            <a:r>
              <a:rPr lang="nl-NL" sz="3200" dirty="0"/>
              <a:t>prediction – but not as we know 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ECD00-C9E0-465C-99D4-C5189AA45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0" dirty="0"/>
              <a:t>- A prediction can be about the future (in the normal meaning of the word prediction). But it could also be a prediction about the present or even the past.</a:t>
            </a:r>
          </a:p>
          <a:p>
            <a:r>
              <a:rPr lang="en-US" sz="3600" b="0" dirty="0"/>
              <a:t>- it is a prediction in the sense that the algorithm is uncertain about the correctness of the given prediction of Y.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007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5F8AFEE-9163-409C-BB5A-5AA6F96FDB8C}"/>
              </a:ext>
            </a:extLst>
          </p:cNvPr>
          <p:cNvSpPr txBox="1">
            <a:spLocks/>
          </p:cNvSpPr>
          <p:nvPr/>
        </p:nvSpPr>
        <p:spPr>
          <a:xfrm>
            <a:off x="659601" y="670260"/>
            <a:ext cx="13333326" cy="4838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21915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SPT applied AI example II: Vehicle classification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D6D5B3-F31D-468B-9399-11BB04D0A72A}"/>
              </a:ext>
            </a:extLst>
          </p:cNvPr>
          <p:cNvSpPr/>
          <p:nvPr/>
        </p:nvSpPr>
        <p:spPr>
          <a:xfrm>
            <a:off x="659601" y="4823692"/>
            <a:ext cx="8816837" cy="25668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AI model: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Input X: vehicle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Output Y: car / truck / motor / bus / van etc.</a:t>
            </a:r>
          </a:p>
          <a:p>
            <a:endParaRPr lang="en-US" dirty="0"/>
          </a:p>
          <a:p>
            <a:r>
              <a:rPr lang="en-US" dirty="0"/>
              <a:t>machine vision task: image classification (multi label)</a:t>
            </a:r>
          </a:p>
          <a:p>
            <a:endParaRPr lang="en-US" sz="1680" dirty="0"/>
          </a:p>
        </p:txBody>
      </p:sp>
      <p:sp>
        <p:nvSpPr>
          <p:cNvPr id="42" name="Subtitle 4">
            <a:extLst>
              <a:ext uri="{FF2B5EF4-FFF2-40B4-BE49-F238E27FC236}">
                <a16:creationId xmlns:a16="http://schemas.microsoft.com/office/drawing/2014/main" id="{1936C2A3-8685-4F02-8FAB-234ADB99C9C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569999" y="405851"/>
            <a:ext cx="6400800" cy="27973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Offering Specific – SPT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CF7B87-8AEA-43E7-A0AF-C41FF59F3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223" y="1781913"/>
            <a:ext cx="8959286" cy="3144650"/>
          </a:xfrm>
          <a:prstGeom prst="rect">
            <a:avLst/>
          </a:prstGeom>
        </p:spPr>
      </p:pic>
      <p:pic>
        <p:nvPicPr>
          <p:cNvPr id="5" name="Picture 4" descr="A picture containing road, motorcycle, clock, engine&#10;&#10;Description automatically generated">
            <a:extLst>
              <a:ext uri="{FF2B5EF4-FFF2-40B4-BE49-F238E27FC236}">
                <a16:creationId xmlns:a16="http://schemas.microsoft.com/office/drawing/2014/main" id="{89745939-4C04-4461-AB96-8B53A948D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256" y="3287419"/>
            <a:ext cx="1361517" cy="1361517"/>
          </a:xfrm>
          <a:prstGeom prst="rect">
            <a:avLst/>
          </a:prstGeom>
        </p:spPr>
      </p:pic>
      <p:pic>
        <p:nvPicPr>
          <p:cNvPr id="7" name="Picture 6" descr="A picture containing toy, motorcycle&#10;&#10;Description automatically generated">
            <a:extLst>
              <a:ext uri="{FF2B5EF4-FFF2-40B4-BE49-F238E27FC236}">
                <a16:creationId xmlns:a16="http://schemas.microsoft.com/office/drawing/2014/main" id="{3F28AA99-10D8-428A-9C09-707228504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047" y="3287420"/>
            <a:ext cx="1361516" cy="1361516"/>
          </a:xfrm>
          <a:prstGeom prst="rect">
            <a:avLst/>
          </a:prstGeom>
        </p:spPr>
      </p:pic>
      <p:pic>
        <p:nvPicPr>
          <p:cNvPr id="9" name="Picture 8" descr="A picture containing outdoor, road, street, person&#10;&#10;Description automatically generated">
            <a:extLst>
              <a:ext uri="{FF2B5EF4-FFF2-40B4-BE49-F238E27FC236}">
                <a16:creationId xmlns:a16="http://schemas.microsoft.com/office/drawing/2014/main" id="{0D8BD5BA-A257-4E23-AF46-4A1AA96C4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837" y="3288152"/>
            <a:ext cx="1361517" cy="1361517"/>
          </a:xfrm>
          <a:prstGeom prst="rect">
            <a:avLst/>
          </a:prstGeom>
        </p:spPr>
      </p:pic>
      <p:pic>
        <p:nvPicPr>
          <p:cNvPr id="11" name="Picture 10" descr="A person riding on the back of a motorcycle&#10;&#10;Description automatically generated">
            <a:extLst>
              <a:ext uri="{FF2B5EF4-FFF2-40B4-BE49-F238E27FC236}">
                <a16:creationId xmlns:a16="http://schemas.microsoft.com/office/drawing/2014/main" id="{1DE98F98-B373-42DB-80AF-1931F2BB63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601" y="3287419"/>
            <a:ext cx="1361517" cy="1361517"/>
          </a:xfrm>
          <a:prstGeom prst="rect">
            <a:avLst/>
          </a:prstGeom>
        </p:spPr>
      </p:pic>
      <p:pic>
        <p:nvPicPr>
          <p:cNvPr id="13" name="Picture 12" descr="A close up of a stereo&#10;&#10;Description automatically generated">
            <a:extLst>
              <a:ext uri="{FF2B5EF4-FFF2-40B4-BE49-F238E27FC236}">
                <a16:creationId xmlns:a16="http://schemas.microsoft.com/office/drawing/2014/main" id="{C7BB4127-5D4E-45BD-AE62-4EC939944A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8422" y="1463868"/>
            <a:ext cx="1142079" cy="1713117"/>
          </a:xfrm>
          <a:prstGeom prst="rect">
            <a:avLst/>
          </a:prstGeom>
        </p:spPr>
      </p:pic>
      <p:pic>
        <p:nvPicPr>
          <p:cNvPr id="15" name="Picture 14" descr="A picture containing truck&#10;&#10;Description automatically generated">
            <a:extLst>
              <a:ext uri="{FF2B5EF4-FFF2-40B4-BE49-F238E27FC236}">
                <a16:creationId xmlns:a16="http://schemas.microsoft.com/office/drawing/2014/main" id="{D024BEFA-B28C-4EC5-8289-02697D947C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7901" y="1454683"/>
            <a:ext cx="1142079" cy="1713118"/>
          </a:xfrm>
          <a:prstGeom prst="rect">
            <a:avLst/>
          </a:prstGeom>
        </p:spPr>
      </p:pic>
      <p:pic>
        <p:nvPicPr>
          <p:cNvPr id="17" name="Picture 16" descr="A picture containing meter, engine&#10;&#10;Description automatically generated">
            <a:extLst>
              <a:ext uri="{FF2B5EF4-FFF2-40B4-BE49-F238E27FC236}">
                <a16:creationId xmlns:a16="http://schemas.microsoft.com/office/drawing/2014/main" id="{7E16C1BD-7F29-48F8-A4E8-E9FBAF283C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9667" y="1454683"/>
            <a:ext cx="1119792" cy="1679689"/>
          </a:xfrm>
          <a:prstGeom prst="rect">
            <a:avLst/>
          </a:prstGeom>
        </p:spPr>
      </p:pic>
      <p:pic>
        <p:nvPicPr>
          <p:cNvPr id="19" name="Picture 18" descr="A picture containing truck, computer, blue, stacked&#10;&#10;Description automatically generated">
            <a:extLst>
              <a:ext uri="{FF2B5EF4-FFF2-40B4-BE49-F238E27FC236}">
                <a16:creationId xmlns:a16="http://schemas.microsoft.com/office/drawing/2014/main" id="{AD307DF3-62A5-4453-AEBB-839D53F365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504" y="1421254"/>
            <a:ext cx="1183085" cy="171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2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BD76-D905-42DF-943F-8249B02CBE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800" y="670218"/>
            <a:ext cx="13449575" cy="701238"/>
          </a:xfrm>
        </p:spPr>
        <p:txBody>
          <a:bodyPr/>
          <a:lstStyle/>
          <a:p>
            <a:r>
              <a:rPr lang="en-US" dirty="0"/>
              <a:t>Smart Places and Things –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258B2-B5C2-4517-A7FD-36566BAE24D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85800" y="2057400"/>
            <a:ext cx="6629400" cy="4638598"/>
          </a:xfrm>
        </p:spPr>
        <p:txBody>
          <a:bodyPr vert="horz" lIns="109728" tIns="54864" rIns="109728" bIns="54864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b="0" dirty="0">
                <a:ea typeface="+mn-lt"/>
                <a:cs typeface="+mn-lt"/>
              </a:rPr>
              <a:t>“</a:t>
            </a:r>
            <a:r>
              <a:rPr lang="en-US" sz="2400" b="0" dirty="0">
                <a:cs typeface="Arial"/>
              </a:rPr>
              <a:t>Help customers by d</a:t>
            </a:r>
            <a:r>
              <a:rPr lang="en-US" sz="2400" b="0" dirty="0">
                <a:ea typeface="+mn-lt"/>
                <a:cs typeface="+mn-lt"/>
              </a:rPr>
              <a:t>elivering accurate real-world </a:t>
            </a:r>
            <a:r>
              <a:rPr lang="en-US" sz="2400" dirty="0">
                <a:ea typeface="+mn-lt"/>
                <a:cs typeface="+mn-lt"/>
              </a:rPr>
              <a:t>observations </a:t>
            </a:r>
            <a:r>
              <a:rPr lang="en-US" sz="2400" b="0" dirty="0">
                <a:ea typeface="+mn-lt"/>
                <a:cs typeface="+mn-lt"/>
              </a:rPr>
              <a:t>of </a:t>
            </a:r>
            <a:r>
              <a:rPr lang="en-US" sz="2400" b="0" dirty="0"/>
              <a:t>people, vehicles, assets and their status/information to </a:t>
            </a:r>
            <a:r>
              <a:rPr lang="en-US" sz="2400" dirty="0"/>
              <a:t>gain insights </a:t>
            </a:r>
            <a:r>
              <a:rPr lang="en-US" sz="2400" b="0" dirty="0"/>
              <a:t>in what is happening in a business ecosystem.”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r>
              <a:rPr lang="en-US" sz="2400" b="0" dirty="0"/>
              <a:t>“Manage and </a:t>
            </a:r>
            <a:r>
              <a:rPr lang="en-US" sz="2400" dirty="0"/>
              <a:t>optimize the use of scarce resources/assets </a:t>
            </a:r>
            <a:r>
              <a:rPr lang="en-US" sz="2400" b="0" dirty="0"/>
              <a:t>by IoT.”</a:t>
            </a:r>
          </a:p>
        </p:txBody>
      </p:sp>
      <p:pic>
        <p:nvPicPr>
          <p:cNvPr id="4" name="Picture Placeholder 17">
            <a:extLst>
              <a:ext uri="{FF2B5EF4-FFF2-40B4-BE49-F238E27FC236}">
                <a16:creationId xmlns:a16="http://schemas.microsoft.com/office/drawing/2014/main" id="{8777B57B-5AB7-4A5B-9729-C486866594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07701" y="2057400"/>
            <a:ext cx="4536899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5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1E62A9-38C2-4797-9867-0AA3EABC5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884" y="3611334"/>
            <a:ext cx="10585506" cy="3971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4D128-C3BD-4D18-BA4C-38509DA5FC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799" y="646723"/>
            <a:ext cx="13333326" cy="483840"/>
          </a:xfrm>
        </p:spPr>
        <p:txBody>
          <a:bodyPr>
            <a:noAutofit/>
          </a:bodyPr>
          <a:lstStyle/>
          <a:p>
            <a:r>
              <a:rPr lang="en-US" dirty="0"/>
              <a:t>Smart Places and Things – introduction II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CA1571-4D96-4E41-89CF-74870E937B5E}"/>
              </a:ext>
            </a:extLst>
          </p:cNvPr>
          <p:cNvSpPr/>
          <p:nvPr/>
        </p:nvSpPr>
        <p:spPr>
          <a:xfrm>
            <a:off x="486010" y="1524103"/>
            <a:ext cx="14144390" cy="306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60"/>
              </a:spcAft>
            </a:pPr>
            <a:r>
              <a:rPr lang="en-US" sz="3200" dirty="0"/>
              <a:t>Real world IoT </a:t>
            </a:r>
            <a:r>
              <a:rPr lang="en-US" sz="3200" b="1" dirty="0"/>
              <a:t>sensing </a:t>
            </a:r>
            <a:r>
              <a:rPr lang="en-US" sz="3200" dirty="0"/>
              <a:t>(and actuation) of </a:t>
            </a:r>
          </a:p>
          <a:p>
            <a:pPr marL="1188720" lvl="1" indent="-457200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ea typeface="+mn-lt"/>
                <a:cs typeface="+mn-lt"/>
              </a:rPr>
              <a:t>people, vehicles, assets and places</a:t>
            </a:r>
            <a:endParaRPr lang="en-US" sz="3200" dirty="0">
              <a:ea typeface="+mn-lt"/>
              <a:cs typeface="+mn-lt"/>
            </a:endParaRPr>
          </a:p>
          <a:p>
            <a:pPr>
              <a:spcAft>
                <a:spcPts val="960"/>
              </a:spcAft>
            </a:pPr>
            <a:r>
              <a:rPr lang="en-US" sz="3200" dirty="0"/>
              <a:t>with (centralized) </a:t>
            </a:r>
            <a:r>
              <a:rPr lang="en-US" sz="3200" b="1" dirty="0"/>
              <a:t>intelligence </a:t>
            </a:r>
            <a:r>
              <a:rPr lang="en-US" sz="3200" dirty="0"/>
              <a:t>for analytics</a:t>
            </a:r>
          </a:p>
          <a:p>
            <a:pPr>
              <a:spcAft>
                <a:spcPts val="960"/>
              </a:spcAft>
            </a:pPr>
            <a:endParaRPr lang="en-US" sz="3200" dirty="0"/>
          </a:p>
          <a:p>
            <a:pPr>
              <a:spcAft>
                <a:spcPts val="960"/>
              </a:spcAft>
            </a:pPr>
            <a:r>
              <a:rPr lang="en-US" sz="3200" dirty="0"/>
              <a:t>Typical system setup:</a:t>
            </a:r>
          </a:p>
        </p:txBody>
      </p:sp>
    </p:spTree>
    <p:extLst>
      <p:ext uri="{BB962C8B-B14F-4D97-AF65-F5344CB8AC3E}">
        <p14:creationId xmlns:p14="http://schemas.microsoft.com/office/powerpoint/2010/main" val="134632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BFB9-4481-4373-B285-03449DAF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Applied AI – AI/ML in general</a:t>
            </a:r>
            <a:br>
              <a:rPr lang="en-GB" dirty="0"/>
            </a:br>
            <a:r>
              <a:rPr lang="en-GB" sz="3200" dirty="0"/>
              <a:t>AI models from the moon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CC5E1-4D7F-4F15-808F-EB5A45AED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086184" cy="5121275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US" b="0" dirty="0"/>
          </a:p>
          <a:p>
            <a:r>
              <a:rPr lang="en-US" sz="8000" b="0" dirty="0"/>
              <a:t>     X 							Y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/>
              <a:t>A mapping from input X to output 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b="0" dirty="0"/>
              <a:t>Use information that you </a:t>
            </a:r>
            <a:r>
              <a:rPr lang="nl-NL" sz="3600" b="0" u="sng" dirty="0"/>
              <a:t>do</a:t>
            </a:r>
            <a:r>
              <a:rPr lang="nl-NL" sz="3600" b="0" dirty="0"/>
              <a:t> have (X) to generate information that you </a:t>
            </a:r>
            <a:r>
              <a:rPr lang="nl-NL" sz="3600" b="0" u="sng" dirty="0"/>
              <a:t>don’t</a:t>
            </a:r>
            <a:r>
              <a:rPr lang="nl-NL" sz="3600" b="0" dirty="0"/>
              <a:t> have (Y)</a:t>
            </a:r>
            <a:endParaRPr lang="en-US" sz="3600" b="0" dirty="0"/>
          </a:p>
        </p:txBody>
      </p:sp>
      <p:pic>
        <p:nvPicPr>
          <p:cNvPr id="4" name="Picture 2" descr="Gerelateerde afbeelding">
            <a:extLst>
              <a:ext uri="{FF2B5EF4-FFF2-40B4-BE49-F238E27FC236}">
                <a16:creationId xmlns:a16="http://schemas.microsoft.com/office/drawing/2014/main" id="{32F604F1-9582-4A5B-B740-0D35DB6AA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635" y="1993162"/>
            <a:ext cx="6581130" cy="296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2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BFB9-4481-4373-B285-03449DAF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Applied AI – AI/ML in general</a:t>
            </a:r>
            <a:br>
              <a:rPr lang="en-GB" dirty="0"/>
            </a:br>
            <a:r>
              <a:rPr lang="en-GB" sz="3200" dirty="0"/>
              <a:t>AI models from the moon II</a:t>
            </a:r>
            <a:endParaRPr lang="en-N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CC5E1-4D7F-4F15-808F-EB5A45AED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086184" cy="5121275"/>
          </a:xfrm>
        </p:spPr>
        <p:txBody>
          <a:bodyPr>
            <a:normAutofit fontScale="85000" lnSpcReduction="20000"/>
          </a:bodyPr>
          <a:lstStyle/>
          <a:p>
            <a:endParaRPr lang="en-GB" dirty="0"/>
          </a:p>
          <a:p>
            <a:endParaRPr lang="en-US" b="0" dirty="0"/>
          </a:p>
          <a:p>
            <a:r>
              <a:rPr lang="en-US" sz="8000" b="0" dirty="0"/>
              <a:t>     X 							Y</a:t>
            </a:r>
          </a:p>
          <a:p>
            <a:endParaRPr lang="en-US" b="0" dirty="0"/>
          </a:p>
          <a:p>
            <a:endParaRPr lang="en-US" sz="3600" b="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/>
              <a:t>The mapping from input X to output Y is </a:t>
            </a:r>
            <a:r>
              <a:rPr lang="en-US" sz="3600" dirty="0"/>
              <a:t>learned </a:t>
            </a:r>
          </a:p>
          <a:p>
            <a:pPr marL="571500" lvl="1" indent="-571500"/>
            <a:r>
              <a:rPr lang="en-US" sz="3600" b="0" dirty="0"/>
              <a:t>	(supervised learning).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/>
              <a:t>It is also called a “prediction”. I.e. there is uncertainty in the predicted Y being correct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/>
              <a:t>To be able to learn the mapping, “Y needs to be predictable from X.”</a:t>
            </a:r>
          </a:p>
        </p:txBody>
      </p:sp>
      <p:pic>
        <p:nvPicPr>
          <p:cNvPr id="7" name="Picture 2" descr="https://miro.medium.com/max/513/1*9AgW0fV9cXa4Vh3YYXuiJw.jpeg">
            <a:extLst>
              <a:ext uri="{FF2B5EF4-FFF2-40B4-BE49-F238E27FC236}">
                <a16:creationId xmlns:a16="http://schemas.microsoft.com/office/drawing/2014/main" id="{EA17AC26-4063-4775-A7FB-B2405FE51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149" y="1348581"/>
            <a:ext cx="2286835" cy="134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220D86-25A5-401C-93CC-DC39A8FDB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762" y="2107752"/>
            <a:ext cx="4826260" cy="24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BFB9-4481-4373-B285-03449DAF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Applied AI – AI/ML in general</a:t>
            </a:r>
            <a:br>
              <a:rPr lang="en-GB" dirty="0"/>
            </a:br>
            <a:r>
              <a:rPr lang="en-GB" dirty="0"/>
              <a:t>2 basic types: classification &amp; regression</a:t>
            </a:r>
            <a:endParaRPr lang="en-NL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4A179-41AA-4427-9404-996EF4FEC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699" y="2276475"/>
            <a:ext cx="3995851" cy="3914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7FC0C1-0670-4A3E-8EF7-8D028D2C5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112" y="2178064"/>
            <a:ext cx="4007986" cy="391477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01D8CD2-AABD-4665-9ADC-D0036CB9D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0" y="6092841"/>
            <a:ext cx="1543050" cy="400051"/>
          </a:xfrm>
        </p:spPr>
        <p:txBody>
          <a:bodyPr>
            <a:normAutofit/>
          </a:bodyPr>
          <a:lstStyle/>
          <a:p>
            <a:r>
              <a:rPr lang="en-GB" sz="2400" b="0" dirty="0"/>
              <a:t>Input: X</a:t>
            </a:r>
            <a:endParaRPr lang="en-GB" sz="5400" b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6CA8D3-8CCA-4EFC-92AC-74D6A2F966D4}"/>
              </a:ext>
            </a:extLst>
          </p:cNvPr>
          <p:cNvSpPr txBox="1">
            <a:spLocks/>
          </p:cNvSpPr>
          <p:nvPr/>
        </p:nvSpPr>
        <p:spPr>
          <a:xfrm>
            <a:off x="685800" y="2874968"/>
            <a:ext cx="1871561" cy="8001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0" dirty="0"/>
              <a:t>Output:Y </a:t>
            </a:r>
            <a:endParaRPr lang="en-GB" sz="2800" b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5DBD8B7-D0B3-495D-8554-40C4609FEC0E}"/>
              </a:ext>
            </a:extLst>
          </p:cNvPr>
          <p:cNvSpPr txBox="1">
            <a:spLocks/>
          </p:cNvSpPr>
          <p:nvPr/>
        </p:nvSpPr>
        <p:spPr>
          <a:xfrm>
            <a:off x="1885950" y="6789736"/>
            <a:ext cx="5753100" cy="8001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0" dirty="0"/>
              <a:t>Output Y is</a:t>
            </a:r>
            <a:r>
              <a:rPr lang="en-GB" sz="2800" dirty="0"/>
              <a:t> continuous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4C9CACF-9ACB-4C70-A0EA-E1BA32230AAC}"/>
              </a:ext>
            </a:extLst>
          </p:cNvPr>
          <p:cNvSpPr txBox="1">
            <a:spLocks/>
          </p:cNvSpPr>
          <p:nvPr/>
        </p:nvSpPr>
        <p:spPr>
          <a:xfrm>
            <a:off x="8534299" y="6788945"/>
            <a:ext cx="5753100" cy="8001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0" dirty="0"/>
              <a:t>Output Y is</a:t>
            </a:r>
            <a:r>
              <a:rPr lang="en-GB" sz="2800" dirty="0"/>
              <a:t> discrete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175A7B4-6018-4181-9701-FF2047824552}"/>
              </a:ext>
            </a:extLst>
          </p:cNvPr>
          <p:cNvSpPr txBox="1">
            <a:spLocks/>
          </p:cNvSpPr>
          <p:nvPr/>
        </p:nvSpPr>
        <p:spPr>
          <a:xfrm>
            <a:off x="10763048" y="6172202"/>
            <a:ext cx="1543050" cy="4000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0" dirty="0"/>
              <a:t>Input: X1</a:t>
            </a:r>
            <a:endParaRPr lang="en-GB" sz="5400" b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2BCEA26-AE31-480E-A354-89CF58DEE2DF}"/>
              </a:ext>
            </a:extLst>
          </p:cNvPr>
          <p:cNvSpPr txBox="1">
            <a:spLocks/>
          </p:cNvSpPr>
          <p:nvPr/>
        </p:nvSpPr>
        <p:spPr>
          <a:xfrm>
            <a:off x="6991249" y="2753503"/>
            <a:ext cx="1543050" cy="4000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0" dirty="0"/>
              <a:t>Input: X2</a:t>
            </a:r>
            <a:endParaRPr lang="en-GB" sz="5400" b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B03993A-F347-415A-A515-4E44829FD262}"/>
              </a:ext>
            </a:extLst>
          </p:cNvPr>
          <p:cNvSpPr txBox="1">
            <a:spLocks/>
          </p:cNvSpPr>
          <p:nvPr/>
        </p:nvSpPr>
        <p:spPr>
          <a:xfrm>
            <a:off x="12427099" y="2753503"/>
            <a:ext cx="1871561" cy="19708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0" dirty="0"/>
              <a:t>Output Y:</a:t>
            </a:r>
          </a:p>
          <a:p>
            <a:r>
              <a:rPr lang="en-GB" sz="2400" b="0" dirty="0"/>
              <a:t>Cross or point (blue or purple)</a:t>
            </a:r>
          </a:p>
        </p:txBody>
      </p:sp>
    </p:spTree>
    <p:extLst>
      <p:ext uri="{BB962C8B-B14F-4D97-AF65-F5344CB8AC3E}">
        <p14:creationId xmlns:p14="http://schemas.microsoft.com/office/powerpoint/2010/main" val="76199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BFB9-4481-4373-B285-03449DAF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Applied AI – machine vision (perception)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CC5E1-4D7F-4F15-808F-EB5A45AED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150" y="1551823"/>
            <a:ext cx="13258800" cy="6038014"/>
          </a:xfrm>
        </p:spPr>
        <p:txBody>
          <a:bodyPr>
            <a:normAutofit fontScale="92500"/>
          </a:bodyPr>
          <a:lstStyle/>
          <a:p>
            <a:endParaRPr lang="en-US" sz="3200" b="0" dirty="0"/>
          </a:p>
          <a:p>
            <a:r>
              <a:rPr lang="en-US" sz="3200" b="0" dirty="0"/>
              <a:t>						 car / no car</a:t>
            </a:r>
          </a:p>
          <a:p>
            <a:r>
              <a:rPr lang="en-US" sz="3200" b="0" dirty="0"/>
              <a:t>       </a:t>
            </a:r>
            <a:r>
              <a:rPr lang="en-US" sz="7100" b="0" dirty="0"/>
              <a:t>X</a:t>
            </a:r>
            <a:r>
              <a:rPr lang="en-US" sz="4400" b="0" dirty="0"/>
              <a:t>				</a:t>
            </a:r>
            <a:r>
              <a:rPr lang="en-US" sz="3200" b="0" dirty="0"/>
              <a:t>			</a:t>
            </a:r>
            <a:r>
              <a:rPr lang="en-US" sz="7100" b="0" dirty="0"/>
              <a:t>Y</a:t>
            </a:r>
            <a:endParaRPr lang="en-US" sz="3200" b="0" dirty="0"/>
          </a:p>
          <a:p>
            <a:endParaRPr lang="en-US" sz="3200" b="0" dirty="0"/>
          </a:p>
          <a:p>
            <a:endParaRPr lang="en-US" sz="3200" b="0" dirty="0"/>
          </a:p>
          <a:p>
            <a:endParaRPr lang="en-US" sz="3200" b="0" dirty="0"/>
          </a:p>
          <a:p>
            <a:r>
              <a:rPr lang="en-US" sz="3200" b="0" dirty="0"/>
              <a:t>SPT applies AI/ML for “sensing the environment” / machine vision. We use: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0" dirty="0"/>
              <a:t>images as input X and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0" dirty="0"/>
              <a:t>a special kind of learnable function. (deep convolutional neural net)</a:t>
            </a:r>
            <a:endParaRPr lang="en-US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4C0FE-FCD3-4465-9B58-14494C0AF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216" y="2057399"/>
            <a:ext cx="6882493" cy="2593904"/>
          </a:xfrm>
          <a:prstGeom prst="rect">
            <a:avLst/>
          </a:prstGeom>
        </p:spPr>
      </p:pic>
      <p:pic>
        <p:nvPicPr>
          <p:cNvPr id="2050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4181842E-9D0D-4D54-8212-3A5482B76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80" y="1017482"/>
            <a:ext cx="13973612" cy="470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6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BFB9-4481-4373-B285-03449DAF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Applied AI – machine vision tasks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CC5E1-4D7F-4F15-808F-EB5A45AE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8AF27-09FC-4C15-B350-05093DAA0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57399"/>
            <a:ext cx="11520390" cy="478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5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DXC Refreshed Palette">
      <a:dk1>
        <a:srgbClr val="000000"/>
      </a:dk1>
      <a:lt1>
        <a:srgbClr val="FFFFFF"/>
      </a:lt1>
      <a:dk2>
        <a:srgbClr val="28AEE4"/>
      </a:dk2>
      <a:lt2>
        <a:srgbClr val="F7CF2B"/>
      </a:lt2>
      <a:accent1>
        <a:srgbClr val="6F2C91"/>
      </a:accent1>
      <a:accent2>
        <a:srgbClr val="1870B9"/>
      </a:accent2>
      <a:accent3>
        <a:srgbClr val="666666"/>
      </a:accent3>
      <a:accent4>
        <a:srgbClr val="D9D9D9"/>
      </a:accent4>
      <a:accent5>
        <a:srgbClr val="97BE35"/>
      </a:accent5>
      <a:accent6>
        <a:srgbClr val="F38F20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DXC_PowerPoint_16x9_7172020.pptx" id="{44AA7BF8-B4FB-40BA-9202-52FAF754BC19}" vid="{F1CF4945-1274-4F63-8C1A-2DA52905C9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CB4AAC2FACDC4C9516A7D383A3D12E" ma:contentTypeVersion="3" ma:contentTypeDescription="Create a new document." ma:contentTypeScope="" ma:versionID="aff643e63d22574119af1287d47e8974">
  <xsd:schema xmlns:xsd="http://www.w3.org/2001/XMLSchema" xmlns:xs="http://www.w3.org/2001/XMLSchema" xmlns:p="http://schemas.microsoft.com/office/2006/metadata/properties" xmlns:ns2="6d030c79-50d6-48a3-8bf6-0e006b0289d7" targetNamespace="http://schemas.microsoft.com/office/2006/metadata/properties" ma:root="true" ma:fieldsID="35d77a3e0f0e5b4fb9e0601e04d5c1f0" ns2:_="">
    <xsd:import namespace="6d030c79-50d6-48a3-8bf6-0e006b0289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030c79-50d6-48a3-8bf6-0e006b0289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573C95-8522-4409-8849-58FABFAC58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30505C4-ABB7-4DD4-B9A3-50268F037D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030c79-50d6-48a3-8bf6-0e006b0289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47779A-3F1F-48C4-850F-6F6260D188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2460</Words>
  <Application>Microsoft Office PowerPoint</Application>
  <PresentationFormat>Custom</PresentationFormat>
  <Paragraphs>336</Paragraphs>
  <Slides>22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DXC</vt:lpstr>
      <vt:lpstr>Smart Places and Things​ </vt:lpstr>
      <vt:lpstr>Content</vt:lpstr>
      <vt:lpstr>Smart Places and Things – introduction</vt:lpstr>
      <vt:lpstr>Smart Places and Things – introduction II</vt:lpstr>
      <vt:lpstr>Applied AI – AI/ML in general AI models from the moon</vt:lpstr>
      <vt:lpstr>Applied AI – AI/ML in general AI models from the moon II</vt:lpstr>
      <vt:lpstr>Applied AI – AI/ML in general 2 basic types: classification &amp; regression</vt:lpstr>
      <vt:lpstr>Applied AI – machine vision (perception)</vt:lpstr>
      <vt:lpstr>Applied AI – machine vision 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 slides</vt:lpstr>
      <vt:lpstr>Applied AI – machine vision tasks II</vt:lpstr>
      <vt:lpstr>DXC IoT Reference Model</vt:lpstr>
      <vt:lpstr>Intelligent Truck Parking</vt:lpstr>
      <vt:lpstr>Spot Speed and Red-Light Enforcement</vt:lpstr>
      <vt:lpstr>Applied AI – AI/ML in general prediction – but not as we know it.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Places and Things​ </dc:title>
  <dc:creator>Boer, Alex de</dc:creator>
  <cp:lastModifiedBy>Lhotak, Tina</cp:lastModifiedBy>
  <cp:revision>4</cp:revision>
  <dcterms:created xsi:type="dcterms:W3CDTF">2020-10-06T09:19:43Z</dcterms:created>
  <dcterms:modified xsi:type="dcterms:W3CDTF">2020-10-16T13:34:29Z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0x0101000FCB4AAC2FACDC4C9516A7D383A3D12E</vt:lpwstr>
  </property>
</Properties>
</file>